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8D8F-12EE-44B8-89B0-C18FC9B46D5C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F8ED5-C07D-4F13-974B-148760E394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8D8F-12EE-44B8-89B0-C18FC9B46D5C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F8ED5-C07D-4F13-974B-148760E394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8D8F-12EE-44B8-89B0-C18FC9B46D5C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F8ED5-C07D-4F13-974B-148760E394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8D8F-12EE-44B8-89B0-C18FC9B46D5C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F8ED5-C07D-4F13-974B-148760E394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8D8F-12EE-44B8-89B0-C18FC9B46D5C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F8ED5-C07D-4F13-974B-148760E394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8D8F-12EE-44B8-89B0-C18FC9B46D5C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F8ED5-C07D-4F13-974B-148760E394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8D8F-12EE-44B8-89B0-C18FC9B46D5C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F8ED5-C07D-4F13-974B-148760E394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8D8F-12EE-44B8-89B0-C18FC9B46D5C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F8ED5-C07D-4F13-974B-148760E394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8D8F-12EE-44B8-89B0-C18FC9B46D5C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F8ED5-C07D-4F13-974B-148760E394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8D8F-12EE-44B8-89B0-C18FC9B46D5C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F8ED5-C07D-4F13-974B-148760E394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08D8F-12EE-44B8-89B0-C18FC9B46D5C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67F8ED5-C07D-4F13-974B-148760E394D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108D8F-12EE-44B8-89B0-C18FC9B46D5C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7F8ED5-C07D-4F13-974B-148760E394D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928803"/>
            <a:ext cx="7772400" cy="2571768"/>
          </a:xfrm>
        </p:spPr>
        <p:txBody>
          <a:bodyPr>
            <a:normAutofit/>
          </a:bodyPr>
          <a:lstStyle/>
          <a:p>
            <a:r>
              <a:rPr lang="ru-RU" dirty="0" smtClean="0"/>
              <a:t>Организация </a:t>
            </a:r>
            <a:r>
              <a:rPr lang="ru-RU" dirty="0"/>
              <a:t>домашней работы в ВШ</a:t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6381328"/>
            <a:ext cx="200362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http://www.conservative.by</a:t>
            </a:r>
            <a:endParaRPr lang="ru-RU" sz="1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" y="2606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/>
              <a:t>Семинар учителей </a:t>
            </a:r>
            <a:r>
              <a:rPr lang="ru-RU" sz="1400" b="1" dirty="0" smtClean="0"/>
              <a:t>воскресных школ </a:t>
            </a:r>
            <a:r>
              <a:rPr lang="ru-RU" sz="1400" b="1" dirty="0"/>
              <a:t>церквей РО КЦ ЕХБ, 13 октября 2012 г</a:t>
            </a:r>
            <a:r>
              <a:rPr lang="ru-RU" sz="1400" b="1" dirty="0" smtClean="0"/>
              <a:t>.</a:t>
            </a:r>
          </a:p>
          <a:p>
            <a:pPr algn="ctr"/>
            <a:r>
              <a:rPr lang="ru-RU" sz="1400" b="1" dirty="0" smtClean="0"/>
              <a:t>г. Минск</a:t>
            </a:r>
            <a:endParaRPr lang="ru-RU" sz="1400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365104"/>
            <a:ext cx="6080720" cy="1752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be-BY" sz="2800" dirty="0" smtClean="0"/>
              <a:t>Доклад на семинаре учителей воскресной школы</a:t>
            </a:r>
          </a:p>
          <a:p>
            <a:pPr eaLnBrk="1" hangingPunct="1"/>
            <a:endParaRPr lang="be-BY" sz="2800" dirty="0" smtClean="0"/>
          </a:p>
          <a:p>
            <a:pPr eaLnBrk="1" hangingPunct="1"/>
            <a:r>
              <a:rPr lang="be-BY" sz="2200" dirty="0" smtClean="0"/>
              <a:t>Подготовил</a:t>
            </a:r>
            <a:r>
              <a:rPr lang="ru-RU" sz="2200" dirty="0"/>
              <a:t>а</a:t>
            </a:r>
            <a:r>
              <a:rPr lang="be-BY" sz="2200" dirty="0" smtClean="0"/>
              <a:t> О. Смолякова</a:t>
            </a:r>
            <a:endParaRPr lang="be-BY" sz="22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опроса родителей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Родители думают, что их дети выполняют ДЗ</a:t>
            </a:r>
          </a:p>
          <a:p>
            <a:endParaRPr lang="ru-RU" dirty="0" smtClean="0"/>
          </a:p>
          <a:p>
            <a:r>
              <a:rPr lang="ru-RU" dirty="0" smtClean="0"/>
              <a:t>Родители напоминают детям о том, что завтра воскресенье и нужно выполнить домашнее задание. Если родители не напомнят – дети, как правило, забывают  его сделать.</a:t>
            </a:r>
          </a:p>
          <a:p>
            <a:endParaRPr lang="ru-RU" dirty="0" smtClean="0"/>
          </a:p>
          <a:p>
            <a:r>
              <a:rPr lang="ru-RU" dirty="0" smtClean="0"/>
              <a:t>ДЗ дети делают в субботу вечером, некоторые в воскресенье утром.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Каким должно быть ДЗ по мнению родителей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ДЗ не должно быть механистическим или машинальным, оно должно быть   направлено на осмысление</a:t>
            </a:r>
          </a:p>
          <a:p>
            <a:endParaRPr lang="ru-RU" dirty="0" smtClean="0"/>
          </a:p>
          <a:p>
            <a:r>
              <a:rPr lang="ru-RU" dirty="0" smtClean="0"/>
              <a:t>должно быть практической направленности (т.е., чтобы выученные истины были полезны детям в жизни) напр., в теме о послушании родителям можно попросить детей принести на следующий урок «свидетельство о послушании» от родителей</a:t>
            </a:r>
          </a:p>
          <a:p>
            <a:endParaRPr lang="ru-RU" dirty="0" smtClean="0"/>
          </a:p>
          <a:p>
            <a:r>
              <a:rPr lang="ru-RU" dirty="0" smtClean="0"/>
              <a:t>дети должны читать из Библии -детской или взрослой (в зависимости от возраста)  пройденные на уроке истории</a:t>
            </a:r>
          </a:p>
          <a:p>
            <a:endParaRPr lang="ru-RU" dirty="0" smtClean="0"/>
          </a:p>
          <a:p>
            <a:r>
              <a:rPr lang="ru-RU" dirty="0" smtClean="0"/>
              <a:t>иногда задания   могут быть творческими, например, на праздники дети рисуют рисунки, пишут стихи, сочиняют песенки, т.е. творят что-то свое.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857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714356"/>
            <a:ext cx="9001156" cy="5857916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 algn="just"/>
            <a:r>
              <a:rPr lang="ru-RU" dirty="0" smtClean="0"/>
              <a:t>Взгляды на ДЗ учителей и родителей, в основном, совпадают.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Домашние задания должны быть </a:t>
            </a:r>
            <a:r>
              <a:rPr lang="ru-RU" b="1" dirty="0" smtClean="0"/>
              <a:t>разнообразными</a:t>
            </a:r>
            <a:r>
              <a:rPr lang="ru-RU" dirty="0" smtClean="0"/>
              <a:t> (золотые стихи, чтение библейских текстов,  совместное обсуждение с родителями каких-то вопросов; творческие задания в виде рисунков, стихов, поделок, викторин, кроссвордов, украшения классов; ответственные задания для старших детей в виде подготовки к проведению уроков в младших классах) и т.д.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Желателен индивидуальный подход (можно задавать разные задания для детей в одном классе с учетом их уровня развития и ответственности)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Задания должны быть понятными , ясными , в соответствии с возрастом ребенка. ДЗ не должны быть новыми и абсолютно незнакомыми ребенку (напр., если это золотой стих, то его нужно прочитать, разобрать и обсудить в классе, чтобы дома ребенок мог его повторить и выучить, понимая его смысл)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ДЗ не должно быть механистическим или машинальным, оно должно быть   направлено на осмысление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Необходимо опираться на поддержку родителей. Родители должны знать, что в ВШ их детям могут задавать домашние задания, интересоваться их выполнением. Если родители будут проявлять интерес, то дети с большей охотой будут выполнять ДЗ.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/>
              <a:t>Домашняя </a:t>
            </a:r>
            <a:r>
              <a:rPr lang="ru-RU" b="1" dirty="0" smtClean="0"/>
              <a:t>работа -</a:t>
            </a:r>
            <a:r>
              <a:rPr lang="ru-RU" dirty="0" smtClean="0"/>
              <a:t> одна из форм обучения, ориентированная на  самостоятельную работу детей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Этапы усвоения информации</a:t>
            </a:r>
            <a:r>
              <a:rPr lang="ru-RU" dirty="0"/>
              <a:t>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715404" cy="4572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восприятие</a:t>
            </a:r>
            <a:endParaRPr lang="ru-RU" sz="3200" dirty="0"/>
          </a:p>
          <a:p>
            <a:r>
              <a:rPr lang="ru-RU" sz="3200" dirty="0" smtClean="0"/>
              <a:t>осмысление</a:t>
            </a:r>
            <a:endParaRPr lang="ru-RU" sz="3200" dirty="0"/>
          </a:p>
          <a:p>
            <a:r>
              <a:rPr lang="ru-RU" sz="3200" dirty="0" smtClean="0"/>
              <a:t>закрепление                       </a:t>
            </a:r>
            <a:r>
              <a:rPr lang="ru-RU" sz="2800" b="1" dirty="0" smtClean="0"/>
              <a:t>домашняя работа</a:t>
            </a:r>
            <a:endParaRPr lang="ru-RU" sz="2800" b="1" dirty="0"/>
          </a:p>
          <a:p>
            <a:r>
              <a:rPr lang="ru-RU" sz="3200" dirty="0" smtClean="0"/>
              <a:t>формирование </a:t>
            </a:r>
            <a:r>
              <a:rPr lang="ru-RU" sz="3200" dirty="0"/>
              <a:t>умений</a:t>
            </a:r>
          </a:p>
          <a:p>
            <a:r>
              <a:rPr lang="ru-RU" sz="3200" dirty="0" smtClean="0"/>
              <a:t>применение </a:t>
            </a:r>
            <a:r>
              <a:rPr lang="ru-RU" sz="3200" dirty="0"/>
              <a:t>на практике полученных знаний.</a:t>
            </a:r>
          </a:p>
          <a:p>
            <a:endParaRPr lang="ru-RU" sz="3200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4929190" y="1857364"/>
            <a:ext cx="500066" cy="1643074"/>
          </a:xfrm>
          <a:prstGeom prst="rightBrace">
            <a:avLst/>
          </a:prstGeom>
          <a:ln w="53975" cmpd="sng">
            <a:solidFill>
              <a:srgbClr val="FF0000">
                <a:alpha val="29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Необходимость домашней работы</a:t>
            </a:r>
            <a:r>
              <a:rPr lang="ru-RU" dirty="0"/>
              <a:t>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На </a:t>
            </a:r>
            <a:r>
              <a:rPr lang="ru-RU" dirty="0"/>
              <a:t>уроке происходит концентрированное (т.е. сжатое) усвоение </a:t>
            </a:r>
            <a:r>
              <a:rPr lang="ru-RU" dirty="0" smtClean="0"/>
              <a:t>материала</a:t>
            </a:r>
            <a:r>
              <a:rPr lang="ru-RU" dirty="0"/>
              <a:t>, после чего знания быстро забываются. Чтобы это  предотвратить, нужны домашние задания</a:t>
            </a:r>
          </a:p>
          <a:p>
            <a:r>
              <a:rPr lang="ru-RU" dirty="0" smtClean="0"/>
              <a:t>усвоение </a:t>
            </a:r>
            <a:r>
              <a:rPr lang="ru-RU" dirty="0"/>
              <a:t>изучаемого материала достигается при рассредоточенном его запоминании, т.е.  не в один прием. Никогда ни один материал не может быть усвоен на одном уроке.</a:t>
            </a:r>
          </a:p>
          <a:p>
            <a:r>
              <a:rPr lang="ru-RU" dirty="0" smtClean="0"/>
              <a:t>домашняя </a:t>
            </a:r>
            <a:r>
              <a:rPr lang="ru-RU" dirty="0"/>
              <a:t>работа стимулирует развитие творческих </a:t>
            </a:r>
            <a:r>
              <a:rPr lang="ru-RU" dirty="0" smtClean="0"/>
              <a:t>способностей.</a:t>
            </a:r>
            <a:endParaRPr lang="ru-RU" dirty="0"/>
          </a:p>
          <a:p>
            <a:r>
              <a:rPr lang="ru-RU" dirty="0" smtClean="0"/>
              <a:t>стимулирует  </a:t>
            </a:r>
            <a:r>
              <a:rPr lang="ru-RU" dirty="0"/>
              <a:t>ответственность и </a:t>
            </a:r>
            <a:r>
              <a:rPr lang="ru-RU" dirty="0" smtClean="0"/>
              <a:t>самодисциплину.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ru-RU" dirty="0" smtClean="0"/>
              <a:t>Нужно помнить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00242" y="1571612"/>
            <a:ext cx="7043758" cy="4554551"/>
          </a:xfrm>
        </p:spPr>
        <p:txBody>
          <a:bodyPr>
            <a:normAutofit/>
          </a:bodyPr>
          <a:lstStyle/>
          <a:p>
            <a:r>
              <a:rPr lang="ru-RU" sz="3600" dirty="0"/>
              <a:t>целью обучения в воскресной школе является не получение знаний о Боге как таковых,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но </a:t>
            </a:r>
            <a:r>
              <a:rPr lang="ru-RU" sz="3600" dirty="0"/>
              <a:t>сознательный приход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детей </a:t>
            </a:r>
            <a:r>
              <a:rPr lang="ru-RU" sz="3600" dirty="0"/>
              <a:t>к Богу, со стремлением изменять себя и служить Ему.</a:t>
            </a:r>
          </a:p>
          <a:p>
            <a:endParaRPr lang="ru-RU" sz="3600" dirty="0"/>
          </a:p>
        </p:txBody>
      </p:sp>
      <p:pic>
        <p:nvPicPr>
          <p:cNvPr id="4" name="Рисунок 3" descr="наша Ол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14488"/>
            <a:ext cx="2057400" cy="319088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Цели домашних  заданий ВШ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 должно напоминать ученику в течение недели о теме урока ВШ</a:t>
            </a:r>
            <a:r>
              <a:rPr lang="ru-RU" dirty="0" smtClean="0"/>
              <a:t>;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 должно побуждать детей в течение недели обращаться к Библии</a:t>
            </a:r>
            <a:r>
              <a:rPr lang="ru-RU" dirty="0" smtClean="0"/>
              <a:t>;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должно учить детей извлекать из Слова Божьего основные мысли</a:t>
            </a:r>
            <a:r>
              <a:rPr lang="ru-RU" dirty="0" smtClean="0"/>
              <a:t>;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 должно стимулировать общение детей с родителями на христианские темы, что особенно актуально для детей из неверующих семей, а также для семей номинальных христиан. Если родители хоть немного интересуются тем, что происходит в ВШ, то такие задания могут способствовать приходу родителей к Богу</a:t>
            </a:r>
            <a:r>
              <a:rPr lang="ru-RU" dirty="0" smtClean="0"/>
              <a:t>.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должны создавать в умах и сердцах детей "кладовую" Божьей мудрости и христианских ценностей ("золотые стихи" – основные христианские принципы</a:t>
            </a:r>
            <a:r>
              <a:rPr lang="ru-RU" dirty="0" smtClean="0"/>
              <a:t>);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 должны учить детей применять усвоенные на уроках Божьи истины в реальных жизненных ситуациях.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Результаты опроса учителей </a:t>
            </a:r>
            <a:r>
              <a:rPr lang="ru-RU" dirty="0" smtClean="0"/>
              <a:t>ВШ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60% </a:t>
            </a:r>
            <a:r>
              <a:rPr lang="ru-RU" dirty="0" smtClean="0"/>
              <a:t>учителей задают детям ДЗ</a:t>
            </a:r>
          </a:p>
          <a:p>
            <a:endParaRPr lang="ru-RU" dirty="0" smtClean="0"/>
          </a:p>
          <a:p>
            <a:r>
              <a:rPr lang="ru-RU" b="1" dirty="0" smtClean="0"/>
              <a:t>20% </a:t>
            </a:r>
            <a:r>
              <a:rPr lang="ru-RU" dirty="0" smtClean="0"/>
              <a:t>не задают (либо маленькие дети, либо дети не выполняют ДЗ)</a:t>
            </a:r>
          </a:p>
          <a:p>
            <a:endParaRPr lang="ru-RU" dirty="0" smtClean="0"/>
          </a:p>
          <a:p>
            <a:r>
              <a:rPr lang="ru-RU" b="1" dirty="0" smtClean="0"/>
              <a:t>20% </a:t>
            </a:r>
            <a:r>
              <a:rPr lang="ru-RU" dirty="0" smtClean="0"/>
              <a:t>задают иногда (чтобы не переутомлять детей, боятся отпугнуть  детей от посещения ВШ)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  домашнего задания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Как правило, домашнее задание заключается в заучивании золотого стиха</a:t>
            </a:r>
          </a:p>
          <a:p>
            <a:r>
              <a:rPr lang="ru-RU" dirty="0" smtClean="0"/>
              <a:t>Иногда учителя задают выучить стихотворение или  подготовить поделку, которую потом дети будут вместе делать на уроке; младшим детям задают нарисовать рисунки или сделать раскраску; кто- то задаёт детям вопросы, на которые они должны ответить вместе с родителями.</a:t>
            </a:r>
          </a:p>
          <a:p>
            <a:r>
              <a:rPr lang="ru-RU" dirty="0" smtClean="0"/>
              <a:t>Некоторые учителя пытались  задавать  детям домашнее задание, но так как они  его не выполняли, то  пытаться перестали. При выяснении, почему дети не выполняют домашнее  задание, оказалось,  что дети забывают, у них нет мотивации и в этом не заинтересованы родители.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33422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Результаты опроса учителей ВШ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опроса родителей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Большинство родителей  (</a:t>
            </a:r>
            <a:r>
              <a:rPr lang="ru-RU" b="1" dirty="0" smtClean="0"/>
              <a:t>83%) </a:t>
            </a:r>
            <a:r>
              <a:rPr lang="ru-RU" dirty="0" smtClean="0"/>
              <a:t>считает, что ДЗ задавать нужно</a:t>
            </a:r>
          </a:p>
          <a:p>
            <a:endParaRPr lang="ru-RU" dirty="0" smtClean="0"/>
          </a:p>
          <a:p>
            <a:r>
              <a:rPr lang="ru-RU" sz="3200" b="1" dirty="0" smtClean="0"/>
              <a:t>11</a:t>
            </a:r>
            <a:r>
              <a:rPr lang="ru-RU" b="1" dirty="0" smtClean="0"/>
              <a:t>% </a:t>
            </a:r>
            <a:r>
              <a:rPr lang="ru-RU" dirty="0" smtClean="0"/>
              <a:t>родителей считает, что надо задавать такие задания, которые ребенок может выполнить  сам</a:t>
            </a:r>
          </a:p>
          <a:p>
            <a:endParaRPr lang="ru-RU" dirty="0" smtClean="0"/>
          </a:p>
          <a:p>
            <a:r>
              <a:rPr lang="ru-RU" b="1" dirty="0" smtClean="0"/>
              <a:t>6% </a:t>
            </a:r>
            <a:r>
              <a:rPr lang="ru-RU" dirty="0" smtClean="0"/>
              <a:t>считает, что не обязательно задавать задания каждый раз, главное, чтобы детям в ВШ было интересно, чтобы их не отпугнуть и не отбить желание ходить в ВШ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146</TotalTime>
  <Words>837</Words>
  <Application>Microsoft Office PowerPoint</Application>
  <PresentationFormat>Экран (4:3)</PresentationFormat>
  <Paragraphs>78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Организация домашней работы в ВШ </vt:lpstr>
      <vt:lpstr>Презентация PowerPoint</vt:lpstr>
      <vt:lpstr>Этапы усвоения информации: </vt:lpstr>
      <vt:lpstr>Необходимость домашней работы: </vt:lpstr>
      <vt:lpstr>Нужно помнить</vt:lpstr>
      <vt:lpstr>Цели домашних  заданий ВШ</vt:lpstr>
      <vt:lpstr>Результаты опроса учителей ВШ</vt:lpstr>
      <vt:lpstr>Вид  домашнего задания</vt:lpstr>
      <vt:lpstr>Результаты опроса родителей</vt:lpstr>
      <vt:lpstr>Результаты опроса родителей</vt:lpstr>
      <vt:lpstr>Каким должно быть ДЗ по мнению родителей</vt:lpstr>
      <vt:lpstr>выводы</vt:lpstr>
    </vt:vector>
  </TitlesOfParts>
  <Company>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: Организация домашней работы в ВШ </dc:title>
  <dc:creator>Name</dc:creator>
  <cp:lastModifiedBy>Victor</cp:lastModifiedBy>
  <cp:revision>16</cp:revision>
  <dcterms:created xsi:type="dcterms:W3CDTF">2012-10-08T08:48:38Z</dcterms:created>
  <dcterms:modified xsi:type="dcterms:W3CDTF">2012-10-19T11:23:46Z</dcterms:modified>
</cp:coreProperties>
</file>