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942" r:id="rId2"/>
  </p:sldMasterIdLst>
  <p:notesMasterIdLst>
    <p:notesMasterId r:id="rId85"/>
  </p:notesMasterIdLst>
  <p:sldIdLst>
    <p:sldId id="331" r:id="rId3"/>
    <p:sldId id="319" r:id="rId4"/>
    <p:sldId id="256" r:id="rId5"/>
    <p:sldId id="258" r:id="rId6"/>
    <p:sldId id="257" r:id="rId7"/>
    <p:sldId id="260" r:id="rId8"/>
    <p:sldId id="262" r:id="rId9"/>
    <p:sldId id="259" r:id="rId10"/>
    <p:sldId id="261" r:id="rId11"/>
    <p:sldId id="311" r:id="rId12"/>
    <p:sldId id="263" r:id="rId13"/>
    <p:sldId id="264" r:id="rId14"/>
    <p:sldId id="265" r:id="rId15"/>
    <p:sldId id="266" r:id="rId16"/>
    <p:sldId id="268" r:id="rId17"/>
    <p:sldId id="269" r:id="rId18"/>
    <p:sldId id="270" r:id="rId19"/>
    <p:sldId id="271" r:id="rId20"/>
    <p:sldId id="306" r:id="rId21"/>
    <p:sldId id="307" r:id="rId22"/>
    <p:sldId id="308" r:id="rId23"/>
    <p:sldId id="309" r:id="rId24"/>
    <p:sldId id="310" r:id="rId25"/>
    <p:sldId id="312" r:id="rId26"/>
    <p:sldId id="272" r:id="rId27"/>
    <p:sldId id="273" r:id="rId28"/>
    <p:sldId id="274" r:id="rId29"/>
    <p:sldId id="282" r:id="rId30"/>
    <p:sldId id="275" r:id="rId31"/>
    <p:sldId id="313" r:id="rId32"/>
    <p:sldId id="276" r:id="rId33"/>
    <p:sldId id="277" r:id="rId34"/>
    <p:sldId id="278" r:id="rId35"/>
    <p:sldId id="279" r:id="rId36"/>
    <p:sldId id="281" r:id="rId37"/>
    <p:sldId id="283" r:id="rId38"/>
    <p:sldId id="284" r:id="rId39"/>
    <p:sldId id="285" r:id="rId40"/>
    <p:sldId id="286" r:id="rId41"/>
    <p:sldId id="316" r:id="rId42"/>
    <p:sldId id="287" r:id="rId43"/>
    <p:sldId id="314" r:id="rId44"/>
    <p:sldId id="288" r:id="rId45"/>
    <p:sldId id="289" r:id="rId46"/>
    <p:sldId id="315" r:id="rId47"/>
    <p:sldId id="291" r:id="rId48"/>
    <p:sldId id="292" r:id="rId49"/>
    <p:sldId id="293" r:id="rId50"/>
    <p:sldId id="294" r:id="rId51"/>
    <p:sldId id="317" r:id="rId52"/>
    <p:sldId id="295" r:id="rId53"/>
    <p:sldId id="296" r:id="rId54"/>
    <p:sldId id="297" r:id="rId55"/>
    <p:sldId id="298" r:id="rId56"/>
    <p:sldId id="299" r:id="rId57"/>
    <p:sldId id="300" r:id="rId58"/>
    <p:sldId id="301" r:id="rId59"/>
    <p:sldId id="302" r:id="rId60"/>
    <p:sldId id="303" r:id="rId61"/>
    <p:sldId id="304" r:id="rId62"/>
    <p:sldId id="305" r:id="rId63"/>
    <p:sldId id="320" r:id="rId64"/>
    <p:sldId id="321" r:id="rId65"/>
    <p:sldId id="322" r:id="rId66"/>
    <p:sldId id="323" r:id="rId67"/>
    <p:sldId id="324" r:id="rId68"/>
    <p:sldId id="325" r:id="rId69"/>
    <p:sldId id="326" r:id="rId70"/>
    <p:sldId id="327" r:id="rId71"/>
    <p:sldId id="328" r:id="rId72"/>
    <p:sldId id="329" r:id="rId73"/>
    <p:sldId id="330" r:id="rId74"/>
    <p:sldId id="340" r:id="rId75"/>
    <p:sldId id="333" r:id="rId76"/>
    <p:sldId id="334" r:id="rId77"/>
    <p:sldId id="335" r:id="rId78"/>
    <p:sldId id="336" r:id="rId79"/>
    <p:sldId id="338" r:id="rId80"/>
    <p:sldId id="337" r:id="rId81"/>
    <p:sldId id="339" r:id="rId82"/>
    <p:sldId id="342" r:id="rId83"/>
    <p:sldId id="343" r:id="rId8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2934" y="-1098"/>
      </p:cViewPr>
      <p:guideLst>
        <p:guide orient="horz" pos="2160"/>
        <p:guide pos="2880"/>
      </p:guideLst>
    </p:cSldViewPr>
  </p:slideViewPr>
  <p:notesTextViewPr>
    <p:cViewPr>
      <p:scale>
        <a:sx n="1" d="1"/>
        <a:sy n="1" d="1"/>
      </p:scale>
      <p:origin x="0" y="0"/>
    </p:cViewPr>
  </p:notesTextViewPr>
  <p:sorterViewPr>
    <p:cViewPr>
      <p:scale>
        <a:sx n="100" d="100"/>
        <a:sy n="100" d="100"/>
      </p:scale>
      <p:origin x="0" y="17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D1AD0-ADCB-427A-97EB-0910834231C3}" type="datetimeFigureOut">
              <a:rPr lang="ru-RU" smtClean="0"/>
              <a:t>19.10.2012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8CA75-FEC4-4A70-8BFA-882A9DDF66A0}" type="slidenum">
              <a:rPr lang="ru-RU" smtClean="0"/>
              <a:t>‹#›</a:t>
            </a:fld>
            <a:endParaRPr lang="ru-RU"/>
          </a:p>
        </p:txBody>
      </p:sp>
    </p:spTree>
    <p:extLst>
      <p:ext uri="{BB962C8B-B14F-4D97-AF65-F5344CB8AC3E}">
        <p14:creationId xmlns:p14="http://schemas.microsoft.com/office/powerpoint/2010/main" val="1192784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204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14D02D-7567-4D00-95C3-A709E09E9F6B}" type="slidenum">
              <a:rPr lang="ru-RU" smtClean="0"/>
              <a:pPr eaLnBrk="1" hangingPunct="1"/>
              <a:t>45</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lstStyle>
            <a:lvl1pPr algn="ctr">
              <a:defRPr sz="4400">
                <a:solidFill>
                  <a:schemeClr val="tx1"/>
                </a:solidFill>
              </a:defRPr>
            </a:lvl1pPr>
          </a:lstStyle>
          <a:p>
            <a:r>
              <a:rPr lang="ru-RU" smtClean="0"/>
              <a:t>Образец заголовка</a:t>
            </a:r>
            <a:endParaRPr lang="ru-RU"/>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defRPr sz="3200">
                <a:solidFill>
                  <a:srgbClr val="FF9900"/>
                </a:solidFill>
              </a:defRPr>
            </a:lvl1pPr>
          </a:lstStyle>
          <a:p>
            <a:r>
              <a:rPr lang="ru-RU" smtClean="0"/>
              <a:t>Образец подзаголовка</a:t>
            </a:r>
            <a:endParaRPr lang="ru-RU"/>
          </a:p>
        </p:txBody>
      </p:sp>
      <p:sp>
        <p:nvSpPr>
          <p:cNvPr id="4" name="Rectangle 4"/>
          <p:cNvSpPr>
            <a:spLocks noGrp="1" noChangeArrowheads="1"/>
          </p:cNvSpPr>
          <p:nvPr>
            <p:ph type="dt" sz="half" idx="10"/>
          </p:nvPr>
        </p:nvSpPr>
        <p:spPr>
          <a:xfrm>
            <a:off x="457200" y="6245225"/>
            <a:ext cx="2133600" cy="476250"/>
          </a:xfrm>
        </p:spPr>
        <p:txBody>
          <a:bodyPr/>
          <a:lstStyle>
            <a:lvl1pPr>
              <a:defRPr sz="1800"/>
            </a:lvl1pPr>
          </a:lstStyle>
          <a:p>
            <a:fld id="{11D11030-C921-4FDB-BF57-10B44950B7F4}" type="datetime1">
              <a:rPr lang="ru-RU" smtClean="0"/>
              <a:t>19.10.2012</a:t>
            </a:fld>
            <a:endParaRPr lang="ru-RU"/>
          </a:p>
        </p:txBody>
      </p:sp>
      <p:sp>
        <p:nvSpPr>
          <p:cNvPr id="5" name="Rectangle 5"/>
          <p:cNvSpPr>
            <a:spLocks noGrp="1" noChangeArrowheads="1"/>
          </p:cNvSpPr>
          <p:nvPr>
            <p:ph type="ftr" sz="quarter" idx="11"/>
          </p:nvPr>
        </p:nvSpPr>
        <p:spPr>
          <a:xfrm>
            <a:off x="3124200" y="6200775"/>
            <a:ext cx="2895600" cy="476250"/>
          </a:xfrm>
        </p:spPr>
        <p:txBody>
          <a:bodyPr/>
          <a:lstStyle>
            <a:lvl1pPr>
              <a:defRPr sz="1800"/>
            </a:lvl1pPr>
          </a:lstStyle>
          <a:p>
            <a:endParaRPr lang="ru-RU"/>
          </a:p>
        </p:txBody>
      </p:sp>
      <p:sp>
        <p:nvSpPr>
          <p:cNvPr id="6" name="Rectangle 6"/>
          <p:cNvSpPr>
            <a:spLocks noGrp="1" noChangeArrowheads="1"/>
          </p:cNvSpPr>
          <p:nvPr>
            <p:ph type="sldNum" sz="quarter" idx="12"/>
          </p:nvPr>
        </p:nvSpPr>
        <p:spPr>
          <a:xfrm>
            <a:off x="6553200" y="6245225"/>
            <a:ext cx="2133600" cy="476250"/>
          </a:xfrm>
        </p:spPr>
        <p:txBody>
          <a:bodyPr/>
          <a:lstStyle>
            <a:lvl1pPr>
              <a:defRPr sz="1800"/>
            </a:lvl1pPr>
          </a:lstStyle>
          <a:p>
            <a:fld id="{17FA5F32-A514-4185-93E3-698A19337EEB}" type="slidenum">
              <a:rPr lang="ru-RU" smtClean="0"/>
              <a:t>‹#›</a:t>
            </a:fld>
            <a:endParaRPr lang="ru-RU"/>
          </a:p>
        </p:txBody>
      </p:sp>
    </p:spTree>
    <p:extLst>
      <p:ext uri="{BB962C8B-B14F-4D97-AF65-F5344CB8AC3E}">
        <p14:creationId xmlns:p14="http://schemas.microsoft.com/office/powerpoint/2010/main" val="15453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6"/>
          <p:cNvSpPr>
            <a:spLocks noGrp="1" noChangeArrowheads="1"/>
          </p:cNvSpPr>
          <p:nvPr>
            <p:ph type="dt" sz="half" idx="10"/>
          </p:nvPr>
        </p:nvSpPr>
        <p:spPr>
          <a:ln/>
        </p:spPr>
        <p:txBody>
          <a:bodyPr/>
          <a:lstStyle>
            <a:lvl1pPr>
              <a:defRPr/>
            </a:lvl1pPr>
          </a:lstStyle>
          <a:p>
            <a:fld id="{92F1CBCE-D53D-4F44-94F6-EFB2464CC8B2}" type="datetime1">
              <a:rPr lang="ru-RU" smtClean="0"/>
              <a:t>19.10.2012</a:t>
            </a:fld>
            <a:endParaRPr lang="ru-RU"/>
          </a:p>
        </p:txBody>
      </p:sp>
      <p:sp>
        <p:nvSpPr>
          <p:cNvPr id="5" name="Rectangle 7"/>
          <p:cNvSpPr>
            <a:spLocks noGrp="1" noChangeArrowheads="1"/>
          </p:cNvSpPr>
          <p:nvPr>
            <p:ph type="ftr" sz="quarter" idx="11"/>
          </p:nvPr>
        </p:nvSpPr>
        <p:spPr>
          <a:ln/>
        </p:spPr>
        <p:txBody>
          <a:bodyPr/>
          <a:lstStyle>
            <a:lvl1pPr>
              <a:defRPr/>
            </a:lvl1pPr>
          </a:lstStyle>
          <a:p>
            <a:endParaRPr lang="ru-RU"/>
          </a:p>
        </p:txBody>
      </p:sp>
      <p:sp>
        <p:nvSpPr>
          <p:cNvPr id="6"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71940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73025"/>
            <a:ext cx="2141537" cy="587057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214313" y="73025"/>
            <a:ext cx="6273800"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6"/>
          <p:cNvSpPr>
            <a:spLocks noGrp="1" noChangeArrowheads="1"/>
          </p:cNvSpPr>
          <p:nvPr>
            <p:ph type="dt" sz="half" idx="10"/>
          </p:nvPr>
        </p:nvSpPr>
        <p:spPr>
          <a:ln/>
        </p:spPr>
        <p:txBody>
          <a:bodyPr/>
          <a:lstStyle>
            <a:lvl1pPr>
              <a:defRPr/>
            </a:lvl1pPr>
          </a:lstStyle>
          <a:p>
            <a:fld id="{9FCB79BF-B6D4-40FE-9AA6-5CD4BBE7D4E2}" type="datetime1">
              <a:rPr lang="ru-RU" smtClean="0"/>
              <a:t>19.10.2012</a:t>
            </a:fld>
            <a:endParaRPr lang="ru-RU"/>
          </a:p>
        </p:txBody>
      </p:sp>
      <p:sp>
        <p:nvSpPr>
          <p:cNvPr id="5" name="Rectangle 7"/>
          <p:cNvSpPr>
            <a:spLocks noGrp="1" noChangeArrowheads="1"/>
          </p:cNvSpPr>
          <p:nvPr>
            <p:ph type="ftr" sz="quarter" idx="11"/>
          </p:nvPr>
        </p:nvSpPr>
        <p:spPr>
          <a:ln/>
        </p:spPr>
        <p:txBody>
          <a:bodyPr/>
          <a:lstStyle>
            <a:lvl1pPr>
              <a:defRPr/>
            </a:lvl1pPr>
          </a:lstStyle>
          <a:p>
            <a:endParaRPr lang="ru-RU"/>
          </a:p>
        </p:txBody>
      </p:sp>
      <p:sp>
        <p:nvSpPr>
          <p:cNvPr id="6"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1899434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214313" y="73025"/>
            <a:ext cx="8229600" cy="609600"/>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350838" y="914400"/>
            <a:ext cx="4138612" cy="5029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641850" y="914400"/>
            <a:ext cx="4140200" cy="5029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6"/>
          <p:cNvSpPr>
            <a:spLocks noGrp="1" noChangeArrowheads="1"/>
          </p:cNvSpPr>
          <p:nvPr>
            <p:ph type="dt" sz="half" idx="10"/>
          </p:nvPr>
        </p:nvSpPr>
        <p:spPr>
          <a:ln/>
        </p:spPr>
        <p:txBody>
          <a:bodyPr/>
          <a:lstStyle>
            <a:lvl1pPr>
              <a:defRPr/>
            </a:lvl1pPr>
          </a:lstStyle>
          <a:p>
            <a:fld id="{50AE6AA3-143D-4689-BDF3-8C83604E5B26}" type="datetime1">
              <a:rPr lang="ru-RU" smtClean="0"/>
              <a:t>19.10.2012</a:t>
            </a:fld>
            <a:endParaRPr lang="ru-RU"/>
          </a:p>
        </p:txBody>
      </p:sp>
      <p:sp>
        <p:nvSpPr>
          <p:cNvPr id="6" name="Rectangle 7"/>
          <p:cNvSpPr>
            <a:spLocks noGrp="1" noChangeArrowheads="1"/>
          </p:cNvSpPr>
          <p:nvPr>
            <p:ph type="ftr" sz="quarter" idx="11"/>
          </p:nvPr>
        </p:nvSpPr>
        <p:spPr>
          <a:ln/>
        </p:spPr>
        <p:txBody>
          <a:bodyPr/>
          <a:lstStyle>
            <a:lvl1pPr>
              <a:defRPr/>
            </a:lvl1pPr>
          </a:lstStyle>
          <a:p>
            <a:endParaRPr lang="ru-RU"/>
          </a:p>
        </p:txBody>
      </p:sp>
      <p:sp>
        <p:nvSpPr>
          <p:cNvPr id="7"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695360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14313" y="73025"/>
            <a:ext cx="8229600" cy="609600"/>
          </a:xfrm>
        </p:spPr>
        <p:txBody>
          <a:bodyPr/>
          <a:lstStyle/>
          <a:p>
            <a:r>
              <a:rPr lang="ru-RU" smtClean="0"/>
              <a:t>Образец заголовка</a:t>
            </a:r>
            <a:endParaRPr lang="en-US"/>
          </a:p>
        </p:txBody>
      </p:sp>
      <p:sp>
        <p:nvSpPr>
          <p:cNvPr id="3" name="Text Placeholder 2"/>
          <p:cNvSpPr>
            <a:spLocks noGrp="1"/>
          </p:cNvSpPr>
          <p:nvPr>
            <p:ph type="body" sz="half" idx="1"/>
          </p:nvPr>
        </p:nvSpPr>
        <p:spPr>
          <a:xfrm>
            <a:off x="350838" y="914400"/>
            <a:ext cx="4138612" cy="5029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1850" y="914400"/>
            <a:ext cx="4140200" cy="5029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6"/>
          <p:cNvSpPr>
            <a:spLocks noGrp="1" noChangeArrowheads="1"/>
          </p:cNvSpPr>
          <p:nvPr>
            <p:ph type="dt" sz="half" idx="10"/>
          </p:nvPr>
        </p:nvSpPr>
        <p:spPr>
          <a:ln/>
        </p:spPr>
        <p:txBody>
          <a:bodyPr/>
          <a:lstStyle>
            <a:lvl1pPr>
              <a:defRPr/>
            </a:lvl1pPr>
          </a:lstStyle>
          <a:p>
            <a:fld id="{92D1EDAE-1C47-4C29-95EC-EB926F6F369C}" type="datetime1">
              <a:rPr lang="ru-RU" smtClean="0"/>
              <a:t>19.10.2012</a:t>
            </a:fld>
            <a:endParaRPr lang="ru-RU"/>
          </a:p>
        </p:txBody>
      </p:sp>
      <p:sp>
        <p:nvSpPr>
          <p:cNvPr id="6" name="Rectangle 7"/>
          <p:cNvSpPr>
            <a:spLocks noGrp="1" noChangeArrowheads="1"/>
          </p:cNvSpPr>
          <p:nvPr>
            <p:ph type="ftr" sz="quarter" idx="11"/>
          </p:nvPr>
        </p:nvSpPr>
        <p:spPr>
          <a:ln/>
        </p:spPr>
        <p:txBody>
          <a:bodyPr/>
          <a:lstStyle>
            <a:lvl1pPr>
              <a:defRPr/>
            </a:lvl1pPr>
          </a:lstStyle>
          <a:p>
            <a:endParaRPr lang="ru-RU"/>
          </a:p>
        </p:txBody>
      </p:sp>
      <p:sp>
        <p:nvSpPr>
          <p:cNvPr id="7"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450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13"/>
          <p:cNvSpPr>
            <a:spLocks noGrp="1"/>
          </p:cNvSpPr>
          <p:nvPr>
            <p:ph type="dt" sz="half" idx="10"/>
          </p:nvPr>
        </p:nvSpPr>
        <p:spPr/>
        <p:txBody>
          <a:bodyPr/>
          <a:lstStyle>
            <a:lvl1pPr>
              <a:defRPr/>
            </a:lvl1pPr>
          </a:lstStyle>
          <a:p>
            <a:fld id="{4AA2D657-63A8-4685-A643-D396D9E9BAEA}" type="datetime1">
              <a:rPr lang="ru-RU" smtClean="0"/>
              <a:t>19.10.2012</a:t>
            </a:fld>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901317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fld id="{22DF24F9-6633-4229-A170-E0F40C745D24}" type="datetime1">
              <a:rPr lang="ru-RU" smtClean="0"/>
              <a:t>19.10.2012</a:t>
            </a:fld>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78484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fld id="{F3C12949-E6F2-4970-8646-B975ECC5ACB3}" type="datetime1">
              <a:rPr lang="ru-RU" smtClean="0"/>
              <a:t>19.10.2012</a:t>
            </a:fld>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24488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fld id="{5600DBC6-75AE-4B3C-AE89-A2828637DC00}" type="datetime1">
              <a:rPr lang="ru-RU" smtClean="0"/>
              <a:t>19.10.2012</a:t>
            </a:fld>
            <a:endParaRPr lang="ru-RU"/>
          </a:p>
        </p:txBody>
      </p:sp>
      <p:sp>
        <p:nvSpPr>
          <p:cNvPr id="6" name="Нижний колонтитул 2"/>
          <p:cNvSpPr>
            <a:spLocks noGrp="1"/>
          </p:cNvSpPr>
          <p:nvPr>
            <p:ph type="ftr" sz="quarter" idx="11"/>
          </p:nvPr>
        </p:nvSpPr>
        <p:spPr/>
        <p:txBody>
          <a:bodyPr/>
          <a:lstStyle>
            <a:lvl1pPr>
              <a:defRPr/>
            </a:lvl1pPr>
          </a:lstStyle>
          <a:p>
            <a:endParaRPr lang="ru-RU"/>
          </a:p>
        </p:txBody>
      </p:sp>
      <p:sp>
        <p:nvSpPr>
          <p:cNvPr id="7"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784963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fld id="{6CB56739-7D1E-4C39-917E-6277296F3C97}" type="datetime1">
              <a:rPr lang="ru-RU" smtClean="0"/>
              <a:t>19.10.2012</a:t>
            </a:fld>
            <a:endParaRPr lang="ru-RU"/>
          </a:p>
        </p:txBody>
      </p:sp>
      <p:sp>
        <p:nvSpPr>
          <p:cNvPr id="8" name="Нижний колонтитул 2"/>
          <p:cNvSpPr>
            <a:spLocks noGrp="1"/>
          </p:cNvSpPr>
          <p:nvPr>
            <p:ph type="ftr" sz="quarter" idx="11"/>
          </p:nvPr>
        </p:nvSpPr>
        <p:spPr/>
        <p:txBody>
          <a:bodyPr/>
          <a:lstStyle>
            <a:lvl1pPr>
              <a:defRPr/>
            </a:lvl1pPr>
          </a:lstStyle>
          <a:p>
            <a:endParaRPr lang="ru-RU"/>
          </a:p>
        </p:txBody>
      </p:sp>
      <p:sp>
        <p:nvSpPr>
          <p:cNvPr id="9"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892407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fld id="{1B0845F3-C234-4B6D-8ED1-EC04194C9CA8}" type="datetime1">
              <a:rPr lang="ru-RU" smtClean="0"/>
              <a:t>19.10.2012</a:t>
            </a:fld>
            <a:endParaRPr lang="ru-RU"/>
          </a:p>
        </p:txBody>
      </p:sp>
      <p:sp>
        <p:nvSpPr>
          <p:cNvPr id="4" name="Нижний колонтитул 2"/>
          <p:cNvSpPr>
            <a:spLocks noGrp="1"/>
          </p:cNvSpPr>
          <p:nvPr>
            <p:ph type="ftr" sz="quarter" idx="11"/>
          </p:nvPr>
        </p:nvSpPr>
        <p:spPr/>
        <p:txBody>
          <a:bodyPr/>
          <a:lstStyle>
            <a:lvl1pPr>
              <a:defRPr/>
            </a:lvl1pPr>
          </a:lstStyle>
          <a:p>
            <a:endParaRPr lang="ru-RU"/>
          </a:p>
        </p:txBody>
      </p:sp>
      <p:sp>
        <p:nvSpPr>
          <p:cNvPr id="5"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1894569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6"/>
          <p:cNvSpPr>
            <a:spLocks noGrp="1" noChangeArrowheads="1"/>
          </p:cNvSpPr>
          <p:nvPr>
            <p:ph type="dt" sz="half" idx="10"/>
          </p:nvPr>
        </p:nvSpPr>
        <p:spPr>
          <a:ln/>
        </p:spPr>
        <p:txBody>
          <a:bodyPr/>
          <a:lstStyle>
            <a:lvl1pPr>
              <a:defRPr/>
            </a:lvl1pPr>
          </a:lstStyle>
          <a:p>
            <a:fld id="{A2732A7F-77C3-4B0B-AB40-762458D01F1D}" type="datetime1">
              <a:rPr lang="ru-RU" smtClean="0"/>
              <a:t>19.10.2012</a:t>
            </a:fld>
            <a:endParaRPr lang="ru-RU"/>
          </a:p>
        </p:txBody>
      </p:sp>
      <p:sp>
        <p:nvSpPr>
          <p:cNvPr id="5" name="Rectangle 7"/>
          <p:cNvSpPr>
            <a:spLocks noGrp="1" noChangeArrowheads="1"/>
          </p:cNvSpPr>
          <p:nvPr>
            <p:ph type="ftr" sz="quarter" idx="11"/>
          </p:nvPr>
        </p:nvSpPr>
        <p:spPr>
          <a:ln/>
        </p:spPr>
        <p:txBody>
          <a:bodyPr/>
          <a:lstStyle>
            <a:lvl1pPr>
              <a:defRPr/>
            </a:lvl1pPr>
          </a:lstStyle>
          <a:p>
            <a:endParaRPr lang="ru-RU"/>
          </a:p>
        </p:txBody>
      </p:sp>
      <p:sp>
        <p:nvSpPr>
          <p:cNvPr id="6"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1692418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fld id="{A7193D1F-1680-48CF-9B75-6C326CA10F2D}" type="datetime1">
              <a:rPr lang="ru-RU" smtClean="0"/>
              <a:t>19.10.2012</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076665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fld id="{08274BF6-F2E1-443C-9390-41DF432D1071}" type="datetime1">
              <a:rPr lang="ru-RU" smtClean="0"/>
              <a:t>19.10.2012</a:t>
            </a:fld>
            <a:endParaRPr lang="ru-RU"/>
          </a:p>
        </p:txBody>
      </p:sp>
      <p:sp>
        <p:nvSpPr>
          <p:cNvPr id="6" name="Нижний колонтитул 2"/>
          <p:cNvSpPr>
            <a:spLocks noGrp="1"/>
          </p:cNvSpPr>
          <p:nvPr>
            <p:ph type="ftr" sz="quarter" idx="11"/>
          </p:nvPr>
        </p:nvSpPr>
        <p:spPr/>
        <p:txBody>
          <a:bodyPr/>
          <a:lstStyle>
            <a:lvl1pPr>
              <a:defRPr/>
            </a:lvl1pPr>
          </a:lstStyle>
          <a:p>
            <a:endParaRPr lang="ru-RU"/>
          </a:p>
        </p:txBody>
      </p:sp>
      <p:sp>
        <p:nvSpPr>
          <p:cNvPr id="7"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12419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fld id="{4A0EF12B-E59F-45C2-A0F4-EA7FF4775C6C}" type="datetime1">
              <a:rPr lang="ru-RU" smtClean="0"/>
              <a:t>19.10.2012</a:t>
            </a:fld>
            <a:endParaRPr lang="ru-RU"/>
          </a:p>
        </p:txBody>
      </p:sp>
      <p:sp>
        <p:nvSpPr>
          <p:cNvPr id="6" name="Нижний колонтитул 2"/>
          <p:cNvSpPr>
            <a:spLocks noGrp="1"/>
          </p:cNvSpPr>
          <p:nvPr>
            <p:ph type="ftr" sz="quarter" idx="11"/>
          </p:nvPr>
        </p:nvSpPr>
        <p:spPr/>
        <p:txBody>
          <a:bodyPr/>
          <a:lstStyle>
            <a:lvl1pPr>
              <a:defRPr/>
            </a:lvl1pPr>
          </a:lstStyle>
          <a:p>
            <a:endParaRPr lang="ru-RU"/>
          </a:p>
        </p:txBody>
      </p:sp>
      <p:sp>
        <p:nvSpPr>
          <p:cNvPr id="7"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359432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fld id="{CF0A5AF7-E499-4765-805B-B249DA3EBA84}" type="datetime1">
              <a:rPr lang="ru-RU" smtClean="0"/>
              <a:t>19.10.2012</a:t>
            </a:fld>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186589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fld id="{393F5519-C372-4E65-BF2E-E6412EAE9C3B}" type="datetime1">
              <a:rPr lang="ru-RU" smtClean="0"/>
              <a:t>19.10.2012</a:t>
            </a:fld>
            <a:endParaRPr lang="ru-RU"/>
          </a:p>
        </p:txBody>
      </p:sp>
      <p:sp>
        <p:nvSpPr>
          <p:cNvPr id="5" name="Нижний колонтитул 2"/>
          <p:cNvSpPr>
            <a:spLocks noGrp="1"/>
          </p:cNvSpPr>
          <p:nvPr>
            <p:ph type="ftr" sz="quarter" idx="11"/>
          </p:nvPr>
        </p:nvSpPr>
        <p:spPr/>
        <p:txBody>
          <a:bodyPr/>
          <a:lstStyle>
            <a:lvl1pPr>
              <a:defRPr/>
            </a:lvl1pPr>
          </a:lstStyle>
          <a:p>
            <a:endParaRPr lang="ru-RU"/>
          </a:p>
        </p:txBody>
      </p:sp>
      <p:sp>
        <p:nvSpPr>
          <p:cNvPr id="6" name="Номер слайда 22"/>
          <p:cNvSpPr>
            <a:spLocks noGrp="1"/>
          </p:cNvSpPr>
          <p:nvPr>
            <p:ph type="sldNum" sz="quarter" idx="12"/>
          </p:nvPr>
        </p:nvSpPr>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414971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
          <p:cNvSpPr>
            <a:spLocks noGrp="1" noChangeArrowheads="1"/>
          </p:cNvSpPr>
          <p:nvPr>
            <p:ph type="dt" sz="half" idx="10"/>
          </p:nvPr>
        </p:nvSpPr>
        <p:spPr>
          <a:ln/>
        </p:spPr>
        <p:txBody>
          <a:bodyPr/>
          <a:lstStyle>
            <a:lvl1pPr>
              <a:defRPr/>
            </a:lvl1pPr>
          </a:lstStyle>
          <a:p>
            <a:fld id="{A2616A0D-F7D9-484C-96B2-0BD71E640865}" type="datetime1">
              <a:rPr lang="ru-RU" smtClean="0"/>
              <a:t>19.10.2012</a:t>
            </a:fld>
            <a:endParaRPr lang="ru-RU"/>
          </a:p>
        </p:txBody>
      </p:sp>
      <p:sp>
        <p:nvSpPr>
          <p:cNvPr id="5" name="Rectangle 7"/>
          <p:cNvSpPr>
            <a:spLocks noGrp="1" noChangeArrowheads="1"/>
          </p:cNvSpPr>
          <p:nvPr>
            <p:ph type="ftr" sz="quarter" idx="11"/>
          </p:nvPr>
        </p:nvSpPr>
        <p:spPr>
          <a:ln/>
        </p:spPr>
        <p:txBody>
          <a:bodyPr/>
          <a:lstStyle>
            <a:lvl1pPr>
              <a:defRPr/>
            </a:lvl1pPr>
          </a:lstStyle>
          <a:p>
            <a:endParaRPr lang="ru-RU"/>
          </a:p>
        </p:txBody>
      </p:sp>
      <p:sp>
        <p:nvSpPr>
          <p:cNvPr id="6"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352652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350838" y="914400"/>
            <a:ext cx="413861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1850" y="914400"/>
            <a:ext cx="41402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6"/>
          <p:cNvSpPr>
            <a:spLocks noGrp="1" noChangeArrowheads="1"/>
          </p:cNvSpPr>
          <p:nvPr>
            <p:ph type="dt" sz="half" idx="10"/>
          </p:nvPr>
        </p:nvSpPr>
        <p:spPr>
          <a:ln/>
        </p:spPr>
        <p:txBody>
          <a:bodyPr/>
          <a:lstStyle>
            <a:lvl1pPr>
              <a:defRPr/>
            </a:lvl1pPr>
          </a:lstStyle>
          <a:p>
            <a:fld id="{CF8ED674-45AC-4624-8DC6-9C6DEE321FB6}" type="datetime1">
              <a:rPr lang="ru-RU" smtClean="0"/>
              <a:t>19.10.2012</a:t>
            </a:fld>
            <a:endParaRPr lang="ru-RU"/>
          </a:p>
        </p:txBody>
      </p:sp>
      <p:sp>
        <p:nvSpPr>
          <p:cNvPr id="6" name="Rectangle 7"/>
          <p:cNvSpPr>
            <a:spLocks noGrp="1" noChangeArrowheads="1"/>
          </p:cNvSpPr>
          <p:nvPr>
            <p:ph type="ftr" sz="quarter" idx="11"/>
          </p:nvPr>
        </p:nvSpPr>
        <p:spPr>
          <a:ln/>
        </p:spPr>
        <p:txBody>
          <a:bodyPr/>
          <a:lstStyle>
            <a:lvl1pPr>
              <a:defRPr/>
            </a:lvl1pPr>
          </a:lstStyle>
          <a:p>
            <a:endParaRPr lang="ru-RU"/>
          </a:p>
        </p:txBody>
      </p:sp>
      <p:sp>
        <p:nvSpPr>
          <p:cNvPr id="7"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62743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6"/>
          <p:cNvSpPr>
            <a:spLocks noGrp="1" noChangeArrowheads="1"/>
          </p:cNvSpPr>
          <p:nvPr>
            <p:ph type="dt" sz="half" idx="10"/>
          </p:nvPr>
        </p:nvSpPr>
        <p:spPr>
          <a:ln/>
        </p:spPr>
        <p:txBody>
          <a:bodyPr/>
          <a:lstStyle>
            <a:lvl1pPr>
              <a:defRPr/>
            </a:lvl1pPr>
          </a:lstStyle>
          <a:p>
            <a:fld id="{75B753C8-1654-4984-9DDC-130ECD78DBF9}" type="datetime1">
              <a:rPr lang="ru-RU" smtClean="0"/>
              <a:t>19.10.2012</a:t>
            </a:fld>
            <a:endParaRPr lang="ru-RU"/>
          </a:p>
        </p:txBody>
      </p:sp>
      <p:sp>
        <p:nvSpPr>
          <p:cNvPr id="8" name="Rectangle 7"/>
          <p:cNvSpPr>
            <a:spLocks noGrp="1" noChangeArrowheads="1"/>
          </p:cNvSpPr>
          <p:nvPr>
            <p:ph type="ftr" sz="quarter" idx="11"/>
          </p:nvPr>
        </p:nvSpPr>
        <p:spPr>
          <a:ln/>
        </p:spPr>
        <p:txBody>
          <a:bodyPr/>
          <a:lstStyle>
            <a:lvl1pPr>
              <a:defRPr/>
            </a:lvl1pPr>
          </a:lstStyle>
          <a:p>
            <a:endParaRPr lang="ru-RU"/>
          </a:p>
        </p:txBody>
      </p:sp>
      <p:sp>
        <p:nvSpPr>
          <p:cNvPr id="9"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815496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Rectangle 6"/>
          <p:cNvSpPr>
            <a:spLocks noGrp="1" noChangeArrowheads="1"/>
          </p:cNvSpPr>
          <p:nvPr>
            <p:ph type="dt" sz="half" idx="10"/>
          </p:nvPr>
        </p:nvSpPr>
        <p:spPr>
          <a:ln/>
        </p:spPr>
        <p:txBody>
          <a:bodyPr/>
          <a:lstStyle>
            <a:lvl1pPr>
              <a:defRPr/>
            </a:lvl1pPr>
          </a:lstStyle>
          <a:p>
            <a:fld id="{3EADF086-2DA7-4405-85F9-B4D57B62BCA0}" type="datetime1">
              <a:rPr lang="ru-RU" smtClean="0"/>
              <a:t>19.10.2012</a:t>
            </a:fld>
            <a:endParaRPr lang="ru-RU"/>
          </a:p>
        </p:txBody>
      </p:sp>
      <p:sp>
        <p:nvSpPr>
          <p:cNvPr id="4" name="Rectangle 7"/>
          <p:cNvSpPr>
            <a:spLocks noGrp="1" noChangeArrowheads="1"/>
          </p:cNvSpPr>
          <p:nvPr>
            <p:ph type="ftr" sz="quarter" idx="11"/>
          </p:nvPr>
        </p:nvSpPr>
        <p:spPr>
          <a:ln/>
        </p:spPr>
        <p:txBody>
          <a:bodyPr/>
          <a:lstStyle>
            <a:lvl1pPr>
              <a:defRPr/>
            </a:lvl1pPr>
          </a:lstStyle>
          <a:p>
            <a:endParaRPr lang="ru-RU"/>
          </a:p>
        </p:txBody>
      </p:sp>
      <p:sp>
        <p:nvSpPr>
          <p:cNvPr id="5"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138249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E7206531-A0B4-42A7-9CDD-FB2714D7B3DC}" type="datetime1">
              <a:rPr lang="ru-RU" smtClean="0"/>
              <a:t>19.10.2012</a:t>
            </a:fld>
            <a:endParaRPr lang="ru-RU"/>
          </a:p>
        </p:txBody>
      </p:sp>
      <p:sp>
        <p:nvSpPr>
          <p:cNvPr id="3" name="Rectangle 7"/>
          <p:cNvSpPr>
            <a:spLocks noGrp="1" noChangeArrowheads="1"/>
          </p:cNvSpPr>
          <p:nvPr>
            <p:ph type="ftr" sz="quarter" idx="11"/>
          </p:nvPr>
        </p:nvSpPr>
        <p:spPr>
          <a:ln/>
        </p:spPr>
        <p:txBody>
          <a:bodyPr/>
          <a:lstStyle>
            <a:lvl1pPr>
              <a:defRPr/>
            </a:lvl1pPr>
          </a:lstStyle>
          <a:p>
            <a:endParaRPr lang="ru-RU"/>
          </a:p>
        </p:txBody>
      </p:sp>
      <p:sp>
        <p:nvSpPr>
          <p:cNvPr id="4"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968282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
          <p:cNvSpPr>
            <a:spLocks noGrp="1" noChangeArrowheads="1"/>
          </p:cNvSpPr>
          <p:nvPr>
            <p:ph type="dt" sz="half" idx="10"/>
          </p:nvPr>
        </p:nvSpPr>
        <p:spPr>
          <a:ln/>
        </p:spPr>
        <p:txBody>
          <a:bodyPr/>
          <a:lstStyle>
            <a:lvl1pPr>
              <a:defRPr/>
            </a:lvl1pPr>
          </a:lstStyle>
          <a:p>
            <a:fld id="{58FD4B19-7616-4F14-87F7-5B3B2B0DAB8B}" type="datetime1">
              <a:rPr lang="ru-RU" smtClean="0"/>
              <a:t>19.10.2012</a:t>
            </a:fld>
            <a:endParaRPr lang="ru-RU"/>
          </a:p>
        </p:txBody>
      </p:sp>
      <p:sp>
        <p:nvSpPr>
          <p:cNvPr id="6" name="Rectangle 7"/>
          <p:cNvSpPr>
            <a:spLocks noGrp="1" noChangeArrowheads="1"/>
          </p:cNvSpPr>
          <p:nvPr>
            <p:ph type="ftr" sz="quarter" idx="11"/>
          </p:nvPr>
        </p:nvSpPr>
        <p:spPr>
          <a:ln/>
        </p:spPr>
        <p:txBody>
          <a:bodyPr/>
          <a:lstStyle>
            <a:lvl1pPr>
              <a:defRPr/>
            </a:lvl1pPr>
          </a:lstStyle>
          <a:p>
            <a:endParaRPr lang="ru-RU"/>
          </a:p>
        </p:txBody>
      </p:sp>
      <p:sp>
        <p:nvSpPr>
          <p:cNvPr id="7"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2000293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
          <p:cNvSpPr>
            <a:spLocks noGrp="1" noChangeArrowheads="1"/>
          </p:cNvSpPr>
          <p:nvPr>
            <p:ph type="dt" sz="half" idx="10"/>
          </p:nvPr>
        </p:nvSpPr>
        <p:spPr>
          <a:ln/>
        </p:spPr>
        <p:txBody>
          <a:bodyPr/>
          <a:lstStyle>
            <a:lvl1pPr>
              <a:defRPr/>
            </a:lvl1pPr>
          </a:lstStyle>
          <a:p>
            <a:fld id="{09FAF172-DB6E-4A86-85B5-D39D4F92D13E}" type="datetime1">
              <a:rPr lang="ru-RU" smtClean="0"/>
              <a:t>19.10.2012</a:t>
            </a:fld>
            <a:endParaRPr lang="ru-RU"/>
          </a:p>
        </p:txBody>
      </p:sp>
      <p:sp>
        <p:nvSpPr>
          <p:cNvPr id="6" name="Rectangle 7"/>
          <p:cNvSpPr>
            <a:spLocks noGrp="1" noChangeArrowheads="1"/>
          </p:cNvSpPr>
          <p:nvPr>
            <p:ph type="ftr" sz="quarter" idx="11"/>
          </p:nvPr>
        </p:nvSpPr>
        <p:spPr>
          <a:ln/>
        </p:spPr>
        <p:txBody>
          <a:bodyPr/>
          <a:lstStyle>
            <a:lvl1pPr>
              <a:defRPr/>
            </a:lvl1pPr>
          </a:lstStyle>
          <a:p>
            <a:endParaRPr lang="ru-RU"/>
          </a:p>
        </p:txBody>
      </p:sp>
      <p:sp>
        <p:nvSpPr>
          <p:cNvPr id="7" name="Rectangle 8"/>
          <p:cNvSpPr>
            <a:spLocks noGrp="1" noChangeArrowheads="1"/>
          </p:cNvSpPr>
          <p:nvPr>
            <p:ph type="sldNum" sz="quarter" idx="12"/>
          </p:nvPr>
        </p:nvSpPr>
        <p:spPr>
          <a:ln/>
        </p:spPr>
        <p:txBody>
          <a:bodyPr/>
          <a:lstStyle>
            <a:lvl1pPr>
              <a:defRPr/>
            </a:lvl1pPr>
          </a:lstStyle>
          <a:p>
            <a:fld id="{17FA5F32-A514-4185-93E3-698A19337EEB}" type="slidenum">
              <a:rPr lang="ru-RU" smtClean="0"/>
              <a:t>‹#›</a:t>
            </a:fld>
            <a:endParaRPr lang="ru-RU"/>
          </a:p>
        </p:txBody>
      </p:sp>
    </p:spTree>
    <p:extLst>
      <p:ext uri="{BB962C8B-B14F-4D97-AF65-F5344CB8AC3E}">
        <p14:creationId xmlns:p14="http://schemas.microsoft.com/office/powerpoint/2010/main" val="3760668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5"/>
          <a:srcRect/>
          <a:stretch>
            <a:fillRect r="-16866"/>
          </a:stretch>
        </a:blip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657225"/>
          </a:xfrm>
          <a:prstGeom prst="rect">
            <a:avLst/>
          </a:prstGeom>
          <a:solidFill>
            <a:schemeClr val="tx1"/>
          </a:solidFill>
          <a:ln w="9525">
            <a:noFill/>
            <a:miter lim="800000"/>
            <a:headEnd/>
            <a:tailEnd/>
          </a:ln>
          <a:effectLst/>
        </p:spPr>
        <p:txBody>
          <a:bodyPr wrap="none" anchor="ctr"/>
          <a:lstStyle/>
          <a:p>
            <a:pPr algn="ctr">
              <a:spcBef>
                <a:spcPct val="20000"/>
              </a:spcBef>
              <a:spcAft>
                <a:spcPct val="75000"/>
              </a:spcAft>
              <a:defRPr/>
            </a:pPr>
            <a:endParaRPr lang="ru-RU" sz="2400">
              <a:solidFill>
                <a:schemeClr val="tx2"/>
              </a:solidFill>
            </a:endParaRPr>
          </a:p>
        </p:txBody>
      </p:sp>
      <p:sp>
        <p:nvSpPr>
          <p:cNvPr id="3075" name="Rectangle 3"/>
          <p:cNvSpPr>
            <a:spLocks noChangeArrowheads="1"/>
          </p:cNvSpPr>
          <p:nvPr/>
        </p:nvSpPr>
        <p:spPr bwMode="auto">
          <a:xfrm>
            <a:off x="0" y="6200775"/>
            <a:ext cx="9144000" cy="657225"/>
          </a:xfrm>
          <a:prstGeom prst="rect">
            <a:avLst/>
          </a:prstGeom>
          <a:solidFill>
            <a:schemeClr val="tx1"/>
          </a:solidFill>
          <a:ln w="9525">
            <a:noFill/>
            <a:miter lim="800000"/>
            <a:headEnd/>
            <a:tailEnd/>
          </a:ln>
          <a:effectLst/>
        </p:spPr>
        <p:txBody>
          <a:bodyPr wrap="none" anchor="ctr"/>
          <a:lstStyle/>
          <a:p>
            <a:pPr algn="ctr">
              <a:spcBef>
                <a:spcPct val="20000"/>
              </a:spcBef>
              <a:spcAft>
                <a:spcPct val="75000"/>
              </a:spcAft>
              <a:defRPr/>
            </a:pPr>
            <a:endParaRPr lang="ru-RU" sz="2400">
              <a:solidFill>
                <a:schemeClr val="tx2"/>
              </a:solidFill>
            </a:endParaRPr>
          </a:p>
        </p:txBody>
      </p:sp>
      <p:sp>
        <p:nvSpPr>
          <p:cNvPr id="4100" name="Rectangle 4"/>
          <p:cNvSpPr>
            <a:spLocks noGrp="1" noChangeArrowheads="1"/>
          </p:cNvSpPr>
          <p:nvPr>
            <p:ph type="body" idx="1"/>
          </p:nvPr>
        </p:nvSpPr>
        <p:spPr bwMode="auto">
          <a:xfrm>
            <a:off x="350838" y="914400"/>
            <a:ext cx="84312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1" name="Rectangle 5"/>
          <p:cNvSpPr>
            <a:spLocks noGrp="1" noChangeArrowheads="1"/>
          </p:cNvSpPr>
          <p:nvPr>
            <p:ph type="title"/>
          </p:nvPr>
        </p:nvSpPr>
        <p:spPr bwMode="auto">
          <a:xfrm>
            <a:off x="214313" y="73025"/>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8" name="Rectangle 6"/>
          <p:cNvSpPr>
            <a:spLocks noGrp="1" noChangeArrowheads="1"/>
          </p:cNvSpPr>
          <p:nvPr>
            <p:ph type="dt" sz="half" idx="2"/>
          </p:nvPr>
        </p:nvSpPr>
        <p:spPr bwMode="auto">
          <a:xfrm>
            <a:off x="457200" y="6200775"/>
            <a:ext cx="2133600" cy="4762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600">
                <a:solidFill>
                  <a:srgbClr val="005AB4"/>
                </a:solidFill>
              </a:defRPr>
            </a:lvl1pPr>
          </a:lstStyle>
          <a:p>
            <a:fld id="{759052ED-9548-4A17-8F0C-687D630E45C7}" type="datetime1">
              <a:rPr lang="ru-RU" smtClean="0"/>
              <a:t>19.10.2012</a:t>
            </a:fld>
            <a:endParaRPr lang="ru-RU"/>
          </a:p>
        </p:txBody>
      </p:sp>
      <p:sp>
        <p:nvSpPr>
          <p:cNvPr id="3079" name="Rectangle 7"/>
          <p:cNvSpPr>
            <a:spLocks noGrp="1" noChangeArrowheads="1"/>
          </p:cNvSpPr>
          <p:nvPr>
            <p:ph type="ftr" sz="quarter" idx="3"/>
          </p:nvPr>
        </p:nvSpPr>
        <p:spPr bwMode="auto">
          <a:xfrm>
            <a:off x="2882900" y="6365875"/>
            <a:ext cx="3302000" cy="4762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600">
                <a:solidFill>
                  <a:srgbClr val="005AB4"/>
                </a:solidFill>
              </a:defRPr>
            </a:lvl1pPr>
          </a:lstStyle>
          <a:p>
            <a:endParaRPr lang="ru-RU"/>
          </a:p>
        </p:txBody>
      </p:sp>
      <p:sp>
        <p:nvSpPr>
          <p:cNvPr id="3080" name="Rectangle 8"/>
          <p:cNvSpPr>
            <a:spLocks noGrp="1" noChangeArrowheads="1"/>
          </p:cNvSpPr>
          <p:nvPr>
            <p:ph type="sldNum" sz="quarter" idx="4"/>
          </p:nvPr>
        </p:nvSpPr>
        <p:spPr bwMode="auto">
          <a:xfrm>
            <a:off x="6553200" y="6200775"/>
            <a:ext cx="2133600" cy="4762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600">
                <a:solidFill>
                  <a:srgbClr val="005AB4"/>
                </a:solidFill>
              </a:defRPr>
            </a:lvl1pPr>
          </a:lstStyle>
          <a:p>
            <a:fld id="{17FA5F32-A514-4185-93E3-698A19337EEB}" type="slidenum">
              <a:rPr lang="ru-RU" smtClean="0"/>
              <a:t>‹#›</a:t>
            </a:fld>
            <a:endParaRPr lang="ru-RU"/>
          </a:p>
        </p:txBody>
      </p:sp>
    </p:spTree>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l" rtl="0" eaLnBrk="1" fontAlgn="base" hangingPunct="1">
        <a:spcBef>
          <a:spcPct val="0"/>
        </a:spcBef>
        <a:spcAft>
          <a:spcPct val="0"/>
        </a:spcAft>
        <a:defRPr sz="3200">
          <a:solidFill>
            <a:srgbClr val="005AB4"/>
          </a:solidFill>
          <a:latin typeface="+mj-lt"/>
          <a:ea typeface="+mj-ea"/>
          <a:cs typeface="+mj-cs"/>
        </a:defRPr>
      </a:lvl1pPr>
      <a:lvl2pPr algn="l" rtl="0" eaLnBrk="1" fontAlgn="base" hangingPunct="1">
        <a:spcBef>
          <a:spcPct val="0"/>
        </a:spcBef>
        <a:spcAft>
          <a:spcPct val="0"/>
        </a:spcAft>
        <a:defRPr sz="3200">
          <a:solidFill>
            <a:srgbClr val="005AB4"/>
          </a:solidFill>
          <a:latin typeface="Arial" charset="0"/>
        </a:defRPr>
      </a:lvl2pPr>
      <a:lvl3pPr algn="l" rtl="0" eaLnBrk="1" fontAlgn="base" hangingPunct="1">
        <a:spcBef>
          <a:spcPct val="0"/>
        </a:spcBef>
        <a:spcAft>
          <a:spcPct val="0"/>
        </a:spcAft>
        <a:defRPr sz="3200">
          <a:solidFill>
            <a:srgbClr val="005AB4"/>
          </a:solidFill>
          <a:latin typeface="Arial" charset="0"/>
        </a:defRPr>
      </a:lvl3pPr>
      <a:lvl4pPr algn="l" rtl="0" eaLnBrk="1" fontAlgn="base" hangingPunct="1">
        <a:spcBef>
          <a:spcPct val="0"/>
        </a:spcBef>
        <a:spcAft>
          <a:spcPct val="0"/>
        </a:spcAft>
        <a:defRPr sz="3200">
          <a:solidFill>
            <a:srgbClr val="005AB4"/>
          </a:solidFill>
          <a:latin typeface="Arial" charset="0"/>
        </a:defRPr>
      </a:lvl4pPr>
      <a:lvl5pPr algn="l" rtl="0" eaLnBrk="1" fontAlgn="base" hangingPunct="1">
        <a:spcBef>
          <a:spcPct val="0"/>
        </a:spcBef>
        <a:spcAft>
          <a:spcPct val="0"/>
        </a:spcAft>
        <a:defRPr sz="3200">
          <a:solidFill>
            <a:srgbClr val="005AB4"/>
          </a:solidFill>
          <a:latin typeface="Arial" charset="0"/>
        </a:defRPr>
      </a:lvl5pPr>
      <a:lvl6pPr marL="457200" algn="l" rtl="0" eaLnBrk="1" fontAlgn="base" hangingPunct="1">
        <a:spcBef>
          <a:spcPct val="0"/>
        </a:spcBef>
        <a:spcAft>
          <a:spcPct val="0"/>
        </a:spcAft>
        <a:defRPr sz="3200">
          <a:solidFill>
            <a:srgbClr val="005AB4"/>
          </a:solidFill>
          <a:latin typeface="Arial" charset="0"/>
        </a:defRPr>
      </a:lvl6pPr>
      <a:lvl7pPr marL="914400" algn="l" rtl="0" eaLnBrk="1" fontAlgn="base" hangingPunct="1">
        <a:spcBef>
          <a:spcPct val="0"/>
        </a:spcBef>
        <a:spcAft>
          <a:spcPct val="0"/>
        </a:spcAft>
        <a:defRPr sz="3200">
          <a:solidFill>
            <a:srgbClr val="005AB4"/>
          </a:solidFill>
          <a:latin typeface="Arial" charset="0"/>
        </a:defRPr>
      </a:lvl7pPr>
      <a:lvl8pPr marL="1371600" algn="l" rtl="0" eaLnBrk="1" fontAlgn="base" hangingPunct="1">
        <a:spcBef>
          <a:spcPct val="0"/>
        </a:spcBef>
        <a:spcAft>
          <a:spcPct val="0"/>
        </a:spcAft>
        <a:defRPr sz="3200">
          <a:solidFill>
            <a:srgbClr val="005AB4"/>
          </a:solidFill>
          <a:latin typeface="Arial" charset="0"/>
        </a:defRPr>
      </a:lvl8pPr>
      <a:lvl9pPr marL="1828800" algn="l" rtl="0" eaLnBrk="1" fontAlgn="base" hangingPunct="1">
        <a:spcBef>
          <a:spcPct val="0"/>
        </a:spcBef>
        <a:spcAft>
          <a:spcPct val="0"/>
        </a:spcAft>
        <a:defRPr sz="3200">
          <a:solidFill>
            <a:srgbClr val="005AB4"/>
          </a:solidFill>
          <a:latin typeface="Arial" charset="0"/>
        </a:defRPr>
      </a:lvl9pPr>
    </p:titleStyle>
    <p:bodyStyle>
      <a:lvl1pPr marL="342900" indent="-342900" algn="l" rtl="0" eaLnBrk="1" fontAlgn="base" hangingPunct="1">
        <a:spcBef>
          <a:spcPct val="20000"/>
        </a:spcBef>
        <a:spcAft>
          <a:spcPct val="0"/>
        </a:spcAft>
        <a:defRPr sz="2000">
          <a:solidFill>
            <a:schemeClr val="tx1"/>
          </a:solidFill>
          <a:latin typeface="+mn-lt"/>
          <a:ea typeface="+mn-ea"/>
          <a:cs typeface="+mn-cs"/>
        </a:defRPr>
      </a:lvl1pPr>
      <a:lvl2pPr marL="742950" indent="-285750" algn="l" rtl="0" eaLnBrk="1" fontAlgn="base" hangingPunct="1">
        <a:spcBef>
          <a:spcPct val="20000"/>
        </a:spcBef>
        <a:spcAft>
          <a:spcPct val="0"/>
        </a:spcAft>
        <a:defRPr sz="2000">
          <a:solidFill>
            <a:schemeClr val="tx1"/>
          </a:solidFill>
          <a:latin typeface="+mn-lt"/>
        </a:defRPr>
      </a:lvl2pPr>
      <a:lvl3pPr marL="1143000" indent="-228600" algn="l" rtl="0" eaLnBrk="1" fontAlgn="base" hangingPunct="1">
        <a:spcBef>
          <a:spcPct val="20000"/>
        </a:spcBef>
        <a:spcAft>
          <a:spcPct val="0"/>
        </a:spcAft>
        <a:defRPr>
          <a:solidFill>
            <a:schemeClr val="tx1"/>
          </a:solidFill>
          <a:latin typeface="+mn-lt"/>
        </a:defRPr>
      </a:lvl3pPr>
      <a:lvl4pPr marL="1600200" indent="-228600" algn="l" rtl="0" eaLnBrk="1" fontAlgn="base" hangingPunct="1">
        <a:spcBef>
          <a:spcPct val="20000"/>
        </a:spcBef>
        <a:spcAft>
          <a:spcPct val="0"/>
        </a:spcAft>
        <a:defRPr sz="1600">
          <a:solidFill>
            <a:schemeClr val="tx1"/>
          </a:solidFill>
          <a:latin typeface="+mn-lt"/>
        </a:defRPr>
      </a:lvl4pPr>
      <a:lvl5pPr marL="2057400" indent="-228600" algn="l" rtl="0" eaLnBrk="1" fontAlgn="base" hangingPunct="1">
        <a:spcBef>
          <a:spcPct val="20000"/>
        </a:spcBef>
        <a:spcAft>
          <a:spcPct val="0"/>
        </a:spcAft>
        <a:defRPr sz="1400">
          <a:solidFill>
            <a:schemeClr val="tx1"/>
          </a:solidFill>
          <a:latin typeface="+mn-lt"/>
        </a:defRPr>
      </a:lvl5pPr>
      <a:lvl6pPr marL="2514600" indent="-228600" algn="l" rtl="0" eaLnBrk="1" fontAlgn="base" hangingPunct="1">
        <a:spcBef>
          <a:spcPct val="20000"/>
        </a:spcBef>
        <a:spcAft>
          <a:spcPct val="0"/>
        </a:spcAft>
        <a:defRPr sz="1400">
          <a:solidFill>
            <a:schemeClr val="tx1"/>
          </a:solidFill>
          <a:latin typeface="+mn-lt"/>
        </a:defRPr>
      </a:lvl6pPr>
      <a:lvl7pPr marL="2971800" indent="-228600" algn="l" rtl="0" eaLnBrk="1" fontAlgn="base" hangingPunct="1">
        <a:spcBef>
          <a:spcPct val="20000"/>
        </a:spcBef>
        <a:spcAft>
          <a:spcPct val="0"/>
        </a:spcAft>
        <a:defRPr sz="1400">
          <a:solidFill>
            <a:schemeClr val="tx1"/>
          </a:solidFill>
          <a:latin typeface="+mn-lt"/>
        </a:defRPr>
      </a:lvl7pPr>
      <a:lvl8pPr marL="3429000" indent="-228600" algn="l" rtl="0" eaLnBrk="1" fontAlgn="base" hangingPunct="1">
        <a:spcBef>
          <a:spcPct val="20000"/>
        </a:spcBef>
        <a:spcAft>
          <a:spcPct val="0"/>
        </a:spcAft>
        <a:defRPr sz="1400">
          <a:solidFill>
            <a:schemeClr val="tx1"/>
          </a:solidFill>
          <a:latin typeface="+mn-lt"/>
        </a:defRPr>
      </a:lvl8pPr>
      <a:lvl9pPr marL="3886200" indent="-228600" algn="l" rtl="0" eaLnBrk="1" fontAlgn="base" hangingPunct="1">
        <a:spcBef>
          <a:spcPct val="20000"/>
        </a:spcBef>
        <a:spcAft>
          <a:spcPct val="0"/>
        </a:spcAft>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smtClean="0"/>
              <a:t>Образец заголовка</a:t>
            </a:r>
            <a:endParaRPr lang="en-US"/>
          </a:p>
        </p:txBody>
      </p:sp>
      <p:sp>
        <p:nvSpPr>
          <p:cNvPr id="1027" name="Текст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fld id="{5C86FCD7-D02F-46AB-B19B-E6298DACCD11}" type="datetime1">
              <a:rPr lang="ru-RU" smtClean="0"/>
              <a:t>19.10.2012</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defRPr>
            </a:lvl1pPr>
          </a:lstStyle>
          <a:p>
            <a:fld id="{17FA5F32-A514-4185-93E3-698A19337EEB}"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ctr" rtl="0" eaLnBrk="1" fontAlgn="base" hangingPunct="1">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100" b="1">
          <a:solidFill>
            <a:schemeClr val="tx1"/>
          </a:solidFill>
          <a:latin typeface="Arial" charset="0"/>
        </a:defRPr>
      </a:lvl2pPr>
      <a:lvl3pPr algn="ctr" rtl="0" eaLnBrk="1" fontAlgn="base" hangingPunct="1">
        <a:spcBef>
          <a:spcPct val="0"/>
        </a:spcBef>
        <a:spcAft>
          <a:spcPct val="0"/>
        </a:spcAft>
        <a:defRPr sz="4100" b="1">
          <a:solidFill>
            <a:schemeClr val="tx1"/>
          </a:solidFill>
          <a:latin typeface="Arial" charset="0"/>
        </a:defRPr>
      </a:lvl3pPr>
      <a:lvl4pPr algn="ctr" rtl="0" eaLnBrk="1" fontAlgn="base" hangingPunct="1">
        <a:spcBef>
          <a:spcPct val="0"/>
        </a:spcBef>
        <a:spcAft>
          <a:spcPct val="0"/>
        </a:spcAft>
        <a:defRPr sz="4100" b="1">
          <a:solidFill>
            <a:schemeClr val="tx1"/>
          </a:solidFill>
          <a:latin typeface="Arial" charset="0"/>
        </a:defRPr>
      </a:lvl4pPr>
      <a:lvl5pPr algn="ctr" rtl="0" eaLnBrk="1" fontAlgn="base" hangingPunct="1">
        <a:spcBef>
          <a:spcPct val="0"/>
        </a:spcBef>
        <a:spcAft>
          <a:spcPct val="0"/>
        </a:spcAft>
        <a:defRPr sz="4100" b="1">
          <a:solidFill>
            <a:schemeClr val="tx1"/>
          </a:solidFill>
          <a:latin typeface="Arial" charset="0"/>
        </a:defRPr>
      </a:lvl5pPr>
      <a:lvl6pPr marL="457200" algn="ctr" rtl="0" eaLnBrk="1" fontAlgn="base" hangingPunct="1">
        <a:spcBef>
          <a:spcPct val="0"/>
        </a:spcBef>
        <a:spcAft>
          <a:spcPct val="0"/>
        </a:spcAft>
        <a:defRPr sz="4100" b="1">
          <a:solidFill>
            <a:schemeClr val="tx1"/>
          </a:solidFill>
          <a:latin typeface="Arial" charset="0"/>
        </a:defRPr>
      </a:lvl6pPr>
      <a:lvl7pPr marL="914400" algn="ctr" rtl="0" eaLnBrk="1" fontAlgn="base" hangingPunct="1">
        <a:spcBef>
          <a:spcPct val="0"/>
        </a:spcBef>
        <a:spcAft>
          <a:spcPct val="0"/>
        </a:spcAft>
        <a:defRPr sz="4100" b="1">
          <a:solidFill>
            <a:schemeClr val="tx1"/>
          </a:solidFill>
          <a:latin typeface="Arial" charset="0"/>
        </a:defRPr>
      </a:lvl7pPr>
      <a:lvl8pPr marL="1371600" algn="ctr" rtl="0" eaLnBrk="1" fontAlgn="base" hangingPunct="1">
        <a:spcBef>
          <a:spcPct val="0"/>
        </a:spcBef>
        <a:spcAft>
          <a:spcPct val="0"/>
        </a:spcAft>
        <a:defRPr sz="4100" b="1">
          <a:solidFill>
            <a:schemeClr val="tx1"/>
          </a:solidFill>
          <a:latin typeface="Arial" charset="0"/>
        </a:defRPr>
      </a:lvl8pPr>
      <a:lvl9pPr marL="1828800" algn="ctr" rtl="0" eaLnBrk="1" fontAlgn="base" hangingPunct="1">
        <a:spcBef>
          <a:spcPct val="0"/>
        </a:spcBef>
        <a:spcAft>
          <a:spcPct val="0"/>
        </a:spcAft>
        <a:defRPr sz="4100" b="1">
          <a:solidFill>
            <a:schemeClr val="tx1"/>
          </a:solidFill>
          <a:latin typeface="Arial" charset="0"/>
        </a:defRPr>
      </a:lvl9pPr>
    </p:titleStyle>
    <p:body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5.xml"/><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5.xml"/><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5.xml"/><Relationship Id="rId4" Type="http://schemas.openxmlformats.org/officeDocument/2006/relationships/image" Target="../media/image83.gif"/></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8" Type="http://schemas.openxmlformats.org/officeDocument/2006/relationships/image" Target="../media/image91.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88.jpeg"/><Relationship Id="rId1" Type="http://schemas.openxmlformats.org/officeDocument/2006/relationships/slideLayout" Target="../slideLayouts/slideLayout15.xml"/><Relationship Id="rId6" Type="http://schemas.openxmlformats.org/officeDocument/2006/relationships/image" Target="../media/image90.jpe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2.jpeg"/><Relationship Id="rId4" Type="http://schemas.openxmlformats.org/officeDocument/2006/relationships/image" Target="../media/image89.jpe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xml"/><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5.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539552" y="1844824"/>
            <a:ext cx="8229600" cy="1828800"/>
          </a:xfrm>
        </p:spPr>
        <p:txBody>
          <a:bodyPr>
            <a:normAutofit fontScale="90000"/>
          </a:bodyPr>
          <a:lstStyle/>
          <a:p>
            <a:r>
              <a:rPr lang="ru-RU" sz="5400" dirty="0" smtClean="0">
                <a:solidFill>
                  <a:srgbClr val="FFFF00"/>
                </a:solidFill>
              </a:rPr>
              <a:t>декоративно-художественное творчество НА УРОКАХ ВОСКРЕСНОЙ ШКОЛЫ</a:t>
            </a:r>
            <a:endParaRPr lang="ru-RU" sz="5400" dirty="0">
              <a:solidFill>
                <a:srgbClr val="FFFF00"/>
              </a:solidFill>
            </a:endParaRPr>
          </a:p>
        </p:txBody>
      </p:sp>
      <p:sp>
        <p:nvSpPr>
          <p:cNvPr id="2" name="Номер слайда 1"/>
          <p:cNvSpPr>
            <a:spLocks noGrp="1"/>
          </p:cNvSpPr>
          <p:nvPr>
            <p:ph type="sldNum" sz="quarter" idx="12"/>
          </p:nvPr>
        </p:nvSpPr>
        <p:spPr/>
        <p:txBody>
          <a:bodyPr/>
          <a:lstStyle/>
          <a:p>
            <a:fld id="{17FA5F32-A514-4185-93E3-698A19337EEB}" type="slidenum">
              <a:rPr lang="ru-RU" smtClean="0"/>
              <a:t>1</a:t>
            </a:fld>
            <a:endParaRPr lang="ru-RU"/>
          </a:p>
        </p:txBody>
      </p:sp>
      <p:sp>
        <p:nvSpPr>
          <p:cNvPr id="4" name="Rectangle 5"/>
          <p:cNvSpPr>
            <a:spLocks noGrp="1" noChangeArrowheads="1"/>
          </p:cNvSpPr>
          <p:nvPr/>
        </p:nvSpPr>
        <p:spPr bwMode="auto">
          <a:xfrm>
            <a:off x="1262742" y="414908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r>
              <a:rPr lang="be-BY" sz="2800" dirty="0" smtClean="0"/>
              <a:t>Доклад на семинаре учителей воскресной школы</a:t>
            </a:r>
          </a:p>
          <a:p>
            <a:pPr eaLnBrk="1" hangingPunct="1"/>
            <a:endParaRPr lang="be-BY" sz="2800" dirty="0" smtClean="0"/>
          </a:p>
          <a:p>
            <a:pPr eaLnBrk="1" hangingPunct="1"/>
            <a:r>
              <a:rPr lang="be-BY" sz="2800" dirty="0" smtClean="0"/>
              <a:t>Лещенко Ю.</a:t>
            </a:r>
          </a:p>
        </p:txBody>
      </p:sp>
      <p:sp>
        <p:nvSpPr>
          <p:cNvPr id="5" name="Прямоугольник 4"/>
          <p:cNvSpPr/>
          <p:nvPr/>
        </p:nvSpPr>
        <p:spPr>
          <a:xfrm>
            <a:off x="1" y="116632"/>
            <a:ext cx="9144000" cy="523220"/>
          </a:xfrm>
          <a:prstGeom prst="rect">
            <a:avLst/>
          </a:prstGeom>
        </p:spPr>
        <p:txBody>
          <a:bodyPr wrap="square">
            <a:spAutoFit/>
          </a:bodyPr>
          <a:lstStyle/>
          <a:p>
            <a:pPr algn="ctr"/>
            <a:r>
              <a:rPr lang="ru-RU" sz="1400" b="1" dirty="0"/>
              <a:t>Семинар учителей </a:t>
            </a:r>
            <a:r>
              <a:rPr lang="ru-RU" sz="1400" b="1" dirty="0" smtClean="0"/>
              <a:t>воскресных школ </a:t>
            </a:r>
            <a:r>
              <a:rPr lang="ru-RU" sz="1400" b="1" dirty="0"/>
              <a:t>церквей РО КЦ ЕХБ, 13 октября 2012 г</a:t>
            </a:r>
            <a:r>
              <a:rPr lang="ru-RU" sz="1400" b="1" dirty="0" smtClean="0"/>
              <a:t>.</a:t>
            </a:r>
          </a:p>
          <a:p>
            <a:pPr algn="ctr"/>
            <a:r>
              <a:rPr lang="ru-RU" sz="1400" b="1" dirty="0" smtClean="0"/>
              <a:t>г. Минск</a:t>
            </a:r>
            <a:endParaRPr lang="ru-RU" sz="1400" dirty="0"/>
          </a:p>
        </p:txBody>
      </p:sp>
      <p:sp>
        <p:nvSpPr>
          <p:cNvPr id="6" name="Прямоугольник 5"/>
          <p:cNvSpPr/>
          <p:nvPr/>
        </p:nvSpPr>
        <p:spPr>
          <a:xfrm>
            <a:off x="395536" y="6381328"/>
            <a:ext cx="2003625" cy="276999"/>
          </a:xfrm>
          <a:prstGeom prst="rect">
            <a:avLst/>
          </a:prstGeom>
        </p:spPr>
        <p:txBody>
          <a:bodyPr wrap="none">
            <a:spAutoFit/>
          </a:bodyPr>
          <a:lstStyle/>
          <a:p>
            <a:r>
              <a:rPr lang="en-US" sz="1200" dirty="0" smtClean="0"/>
              <a:t>http://www.conservative.by</a:t>
            </a:r>
            <a:endParaRPr lang="ru-RU" sz="1200" dirty="0"/>
          </a:p>
        </p:txBody>
      </p:sp>
    </p:spTree>
    <p:extLst>
      <p:ext uri="{BB962C8B-B14F-4D97-AF65-F5344CB8AC3E}">
        <p14:creationId xmlns:p14="http://schemas.microsoft.com/office/powerpoint/2010/main" val="155760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9154" name="Picture 2" descr="E:\Юля\Текстовые документы\ВШ\для семинара по ВШ 13.10.2012\p46_voevodinalerasovun-yapodg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733"/>
            <a:ext cx="5256584" cy="6727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0585" y="2957026"/>
            <a:ext cx="2520280" cy="646331"/>
          </a:xfrm>
          <a:prstGeom prst="rect">
            <a:avLst/>
          </a:prstGeom>
          <a:noFill/>
        </p:spPr>
        <p:txBody>
          <a:bodyPr wrap="square" rtlCol="0">
            <a:spAutoFit/>
          </a:bodyPr>
          <a:lstStyle/>
          <a:p>
            <a:pPr algn="ctr"/>
            <a:r>
              <a:rPr lang="ru-RU" sz="3600" b="1" dirty="0" smtClean="0"/>
              <a:t>ГУАШЬ</a:t>
            </a:r>
          </a:p>
        </p:txBody>
      </p:sp>
      <p:sp>
        <p:nvSpPr>
          <p:cNvPr id="5" name="Номер слайда 4"/>
          <p:cNvSpPr>
            <a:spLocks noGrp="1"/>
          </p:cNvSpPr>
          <p:nvPr>
            <p:ph type="sldNum" sz="quarter" idx="12"/>
          </p:nvPr>
        </p:nvSpPr>
        <p:spPr/>
        <p:txBody>
          <a:bodyPr/>
          <a:lstStyle/>
          <a:p>
            <a:fld id="{17FA5F32-A514-4185-93E3-698A19337EEB}" type="slidenum">
              <a:rPr lang="ru-RU" smtClean="0"/>
              <a:t>10</a:t>
            </a:fld>
            <a:endParaRPr lang="ru-RU"/>
          </a:p>
        </p:txBody>
      </p:sp>
    </p:spTree>
    <p:extLst>
      <p:ext uri="{BB962C8B-B14F-4D97-AF65-F5344CB8AC3E}">
        <p14:creationId xmlns:p14="http://schemas.microsoft.com/office/powerpoint/2010/main" val="201253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971600" y="2420888"/>
            <a:ext cx="6840760" cy="1368152"/>
          </a:xfrm>
        </p:spPr>
        <p:txBody>
          <a:bodyPr>
            <a:noAutofit/>
          </a:bodyPr>
          <a:lstStyle/>
          <a:p>
            <a:pPr marL="354013" indent="0" algn="ctr">
              <a:buNone/>
            </a:pPr>
            <a:r>
              <a:rPr lang="ru-RU" sz="8000" dirty="0" smtClean="0"/>
              <a:t>2. ЛЕПКА</a:t>
            </a:r>
            <a:endParaRPr lang="ru-RU" sz="8000" dirty="0"/>
          </a:p>
        </p:txBody>
      </p:sp>
      <p:sp>
        <p:nvSpPr>
          <p:cNvPr id="2" name="Номер слайда 1"/>
          <p:cNvSpPr>
            <a:spLocks noGrp="1"/>
          </p:cNvSpPr>
          <p:nvPr>
            <p:ph type="sldNum" sz="quarter" idx="12"/>
          </p:nvPr>
        </p:nvSpPr>
        <p:spPr/>
        <p:txBody>
          <a:bodyPr/>
          <a:lstStyle/>
          <a:p>
            <a:fld id="{17FA5F32-A514-4185-93E3-698A19337EEB}" type="slidenum">
              <a:rPr lang="ru-RU" smtClean="0"/>
              <a:t>11</a:t>
            </a:fld>
            <a:endParaRPr lang="ru-RU"/>
          </a:p>
        </p:txBody>
      </p:sp>
    </p:spTree>
    <p:extLst>
      <p:ext uri="{BB962C8B-B14F-4D97-AF65-F5344CB8AC3E}">
        <p14:creationId xmlns:p14="http://schemas.microsoft.com/office/powerpoint/2010/main" val="297277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Юля\Текстовые документы\ВШ\для семинара по ВШ 13.10.2012\Picture 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541489"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12</a:t>
            </a:fld>
            <a:endParaRPr lang="ru-RU"/>
          </a:p>
        </p:txBody>
      </p:sp>
    </p:spTree>
    <p:extLst>
      <p:ext uri="{BB962C8B-B14F-4D97-AF65-F5344CB8AC3E}">
        <p14:creationId xmlns:p14="http://schemas.microsoft.com/office/powerpoint/2010/main" val="125216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Юля\Текстовые документы\ВШ\для семинара по ВШ 13.10.2012\podelki-8-mar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88640"/>
            <a:ext cx="5760640" cy="6487994"/>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13</a:t>
            </a:fld>
            <a:endParaRPr lang="ru-RU"/>
          </a:p>
        </p:txBody>
      </p:sp>
    </p:spTree>
    <p:extLst>
      <p:ext uri="{BB962C8B-B14F-4D97-AF65-F5344CB8AC3E}">
        <p14:creationId xmlns:p14="http://schemas.microsoft.com/office/powerpoint/2010/main" val="285721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Юля\Текстовые документы\ВШ\для семинара по ВШ 13.10.2012\cfb30fe342053d9c2ac9d9a3129036fe.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036300" cy="6030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9712" y="6328322"/>
            <a:ext cx="5472608" cy="523220"/>
          </a:xfrm>
          <a:prstGeom prst="rect">
            <a:avLst/>
          </a:prstGeom>
          <a:noFill/>
        </p:spPr>
        <p:txBody>
          <a:bodyPr wrap="square" rtlCol="0">
            <a:spAutoFit/>
          </a:bodyPr>
          <a:lstStyle/>
          <a:p>
            <a:pPr algn="ctr"/>
            <a:r>
              <a:rPr lang="ru-RU" sz="2800" b="1" dirty="0" smtClean="0"/>
              <a:t>«ПОДВОДНОЕ   ЦАРСТВО»</a:t>
            </a:r>
            <a:endParaRPr lang="ru-RU" sz="2800" b="1" dirty="0"/>
          </a:p>
        </p:txBody>
      </p:sp>
      <p:sp>
        <p:nvSpPr>
          <p:cNvPr id="3" name="Номер слайда 2"/>
          <p:cNvSpPr>
            <a:spLocks noGrp="1"/>
          </p:cNvSpPr>
          <p:nvPr>
            <p:ph type="sldNum" sz="quarter" idx="12"/>
          </p:nvPr>
        </p:nvSpPr>
        <p:spPr/>
        <p:txBody>
          <a:bodyPr/>
          <a:lstStyle/>
          <a:p>
            <a:fld id="{17FA5F32-A514-4185-93E3-698A19337EEB}" type="slidenum">
              <a:rPr lang="ru-RU" smtClean="0"/>
              <a:t>14</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Юля\Текстовые документы\ВШ\для семинара по ВШ 13.10.2012\a7ae16217b7fb02f5d6630930e004a5e.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352928" cy="6272235"/>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15</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E:\Юля\Текстовые документы\ВШ\для семинара по ВШ 13.10.2012\p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65234"/>
            <a:ext cx="4572000" cy="6721475"/>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16</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Юля\Текстовые документы\ВШ\для семинара по ВШ 13.10.2012\p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34280"/>
            <a:ext cx="6768752" cy="665818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17</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Юля\Текстовые документы\ВШ\для семинара по ВШ 13.10.2012\p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407" y="17798"/>
            <a:ext cx="7068071" cy="664511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18</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maaam.ru/upload/blogs/e5a8f96f93e712578dcc8ab3dc6859b3.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43" y="276079"/>
            <a:ext cx="7848872" cy="5886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1720" y="6162732"/>
            <a:ext cx="5760640" cy="584775"/>
          </a:xfrm>
          <a:prstGeom prst="rect">
            <a:avLst/>
          </a:prstGeom>
          <a:noFill/>
        </p:spPr>
        <p:txBody>
          <a:bodyPr wrap="square" rtlCol="0">
            <a:spAutoFit/>
          </a:bodyPr>
          <a:lstStyle/>
          <a:p>
            <a:pPr algn="ctr"/>
            <a:r>
              <a:rPr lang="ru-RU" sz="3200" b="1" dirty="0" smtClean="0"/>
              <a:t>Букет роз из пластилина</a:t>
            </a:r>
            <a:endParaRPr lang="ru-RU" sz="32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19</a:t>
            </a:fld>
            <a:endParaRPr lang="ru-RU"/>
          </a:p>
        </p:txBody>
      </p:sp>
    </p:spTree>
    <p:extLst>
      <p:ext uri="{BB962C8B-B14F-4D97-AF65-F5344CB8AC3E}">
        <p14:creationId xmlns:p14="http://schemas.microsoft.com/office/powerpoint/2010/main" val="1507893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2</a:t>
            </a:fld>
            <a:endParaRPr lang="ru-RU"/>
          </a:p>
        </p:txBody>
      </p:sp>
      <p:sp>
        <p:nvSpPr>
          <p:cNvPr id="3" name="TextBox 2"/>
          <p:cNvSpPr txBox="1"/>
          <p:nvPr/>
        </p:nvSpPr>
        <p:spPr>
          <a:xfrm>
            <a:off x="107504" y="27855"/>
            <a:ext cx="8856984" cy="1200329"/>
          </a:xfrm>
          <a:prstGeom prst="rect">
            <a:avLst/>
          </a:prstGeom>
          <a:noFill/>
        </p:spPr>
        <p:txBody>
          <a:bodyPr wrap="square" rtlCol="0">
            <a:spAutoFit/>
          </a:bodyPr>
          <a:lstStyle/>
          <a:p>
            <a:pPr algn="ctr"/>
            <a:r>
              <a:rPr lang="ru-RU" sz="3600" b="1" dirty="0" smtClean="0">
                <a:solidFill>
                  <a:srgbClr val="FFFF00"/>
                </a:solidFill>
              </a:rPr>
              <a:t>ПРИНЦИПЫ ПРОВЕДЕНИЯ ПОДЕЛОК:</a:t>
            </a:r>
            <a:endParaRPr lang="ru-RU" sz="3600" b="1" dirty="0">
              <a:solidFill>
                <a:srgbClr val="FFFF00"/>
              </a:solidFill>
            </a:endParaRPr>
          </a:p>
        </p:txBody>
      </p:sp>
      <p:sp>
        <p:nvSpPr>
          <p:cNvPr id="5" name="TextBox 4"/>
          <p:cNvSpPr txBox="1"/>
          <p:nvPr/>
        </p:nvSpPr>
        <p:spPr>
          <a:xfrm>
            <a:off x="395536" y="1282785"/>
            <a:ext cx="8424936" cy="5262979"/>
          </a:xfrm>
          <a:prstGeom prst="rect">
            <a:avLst/>
          </a:prstGeom>
          <a:noFill/>
        </p:spPr>
        <p:txBody>
          <a:bodyPr wrap="square" rtlCol="0">
            <a:spAutoFit/>
          </a:bodyPr>
          <a:lstStyle/>
          <a:p>
            <a:pPr marL="342900" indent="-342900">
              <a:lnSpc>
                <a:spcPct val="150000"/>
              </a:lnSpc>
              <a:buAutoNum type="arabicPeriod"/>
            </a:pPr>
            <a:r>
              <a:rPr lang="ru-RU" sz="2800" dirty="0"/>
              <a:t>п</a:t>
            </a:r>
            <a:r>
              <a:rPr lang="ru-RU" sz="2800" dirty="0" smtClean="0"/>
              <a:t>оделка должна быть привязана к теме;</a:t>
            </a:r>
          </a:p>
          <a:p>
            <a:pPr marL="342900" indent="-342900">
              <a:lnSpc>
                <a:spcPct val="150000"/>
              </a:lnSpc>
              <a:buAutoNum type="arabicPeriod"/>
            </a:pPr>
            <a:r>
              <a:rPr lang="ru-RU" sz="2800" dirty="0" smtClean="0"/>
              <a:t>поделка должна соответствовать возрасту детей;</a:t>
            </a:r>
          </a:p>
          <a:p>
            <a:pPr marL="342900" indent="-342900">
              <a:lnSpc>
                <a:spcPct val="150000"/>
              </a:lnSpc>
              <a:buAutoNum type="arabicPeriod"/>
            </a:pPr>
            <a:r>
              <a:rPr lang="ru-RU" sz="2800" dirty="0" smtClean="0"/>
              <a:t>заранее подготавливать необходимый </a:t>
            </a:r>
            <a:r>
              <a:rPr lang="ru-RU" sz="2800" dirty="0"/>
              <a:t>материал и заготовки;</a:t>
            </a:r>
            <a:endParaRPr lang="ru-RU" sz="2800" dirty="0" smtClean="0"/>
          </a:p>
          <a:p>
            <a:pPr marL="342900" indent="-342900">
              <a:lnSpc>
                <a:spcPct val="150000"/>
              </a:lnSpc>
              <a:buAutoNum type="arabicPeriod"/>
            </a:pPr>
            <a:r>
              <a:rPr lang="ru-RU" sz="2800" dirty="0" smtClean="0"/>
              <a:t>важно хорошо владеть способом изготовления поделки;</a:t>
            </a:r>
          </a:p>
          <a:p>
            <a:pPr marL="342900" indent="-342900">
              <a:lnSpc>
                <a:spcPct val="150000"/>
              </a:lnSpc>
              <a:buAutoNum type="arabicPeriod"/>
            </a:pPr>
            <a:r>
              <a:rPr lang="ru-RU" sz="2800" dirty="0" smtClean="0"/>
              <a:t>необходимо наличие наглядности;</a:t>
            </a:r>
          </a:p>
          <a:p>
            <a:pPr marL="342900" indent="-342900">
              <a:lnSpc>
                <a:spcPct val="150000"/>
              </a:lnSpc>
              <a:buAutoNum type="arabicPeriod"/>
            </a:pPr>
            <a:r>
              <a:rPr lang="ru-RU" sz="2800" dirty="0" smtClean="0"/>
              <a:t>соблюдать разумный лимит времени (10-20 мин.).</a:t>
            </a:r>
            <a:endParaRPr lang="ru-RU" sz="2800" dirty="0"/>
          </a:p>
        </p:txBody>
      </p:sp>
    </p:spTree>
    <p:extLst>
      <p:ext uri="{BB962C8B-B14F-4D97-AF65-F5344CB8AC3E}">
        <p14:creationId xmlns:p14="http://schemas.microsoft.com/office/powerpoint/2010/main" val="199360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http://www.maaam.ru/upload/blogs/d37589bf32235170d57919393428dd21.jpg.jpg"/>
          <p:cNvPicPr>
            <a:picLocks noChangeAspect="1" noChangeArrowheads="1"/>
          </p:cNvPicPr>
          <p:nvPr/>
        </p:nvPicPr>
        <p:blipFill rotWithShape="1">
          <a:blip r:embed="rId2">
            <a:extLst>
              <a:ext uri="{28A0092B-C50C-407E-A947-70E740481C1C}">
                <a14:useLocalDpi xmlns:a14="http://schemas.microsoft.com/office/drawing/2010/main" val="0"/>
              </a:ext>
            </a:extLst>
          </a:blip>
          <a:srcRect l="3840" t="3940" r="2811" b="6257"/>
          <a:stretch/>
        </p:blipFill>
        <p:spPr bwMode="auto">
          <a:xfrm>
            <a:off x="107504" y="188640"/>
            <a:ext cx="4660490" cy="3362632"/>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http://www.maaam.ru/upload/blogs/5871d6bdf605d051da12c40f65f80ef5.jpg.jpg"/>
          <p:cNvPicPr>
            <a:picLocks noChangeAspect="1" noChangeArrowheads="1"/>
          </p:cNvPicPr>
          <p:nvPr/>
        </p:nvPicPr>
        <p:blipFill rotWithShape="1">
          <a:blip r:embed="rId3">
            <a:extLst>
              <a:ext uri="{28A0092B-C50C-407E-A947-70E740481C1C}">
                <a14:useLocalDpi xmlns:a14="http://schemas.microsoft.com/office/drawing/2010/main" val="0"/>
              </a:ext>
            </a:extLst>
          </a:blip>
          <a:srcRect l="5004" t="5217" r="2539" b="6781"/>
          <a:stretch/>
        </p:blipFill>
        <p:spPr bwMode="auto">
          <a:xfrm>
            <a:off x="4139952" y="3212976"/>
            <a:ext cx="4896465" cy="3495368"/>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20</a:t>
            </a:fld>
            <a:endParaRPr lang="ru-RU"/>
          </a:p>
        </p:txBody>
      </p:sp>
    </p:spTree>
    <p:extLst>
      <p:ext uri="{BB962C8B-B14F-4D97-AF65-F5344CB8AC3E}">
        <p14:creationId xmlns:p14="http://schemas.microsoft.com/office/powerpoint/2010/main" val="390361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aaam.ru/upload/blogs/25ec0a1280ec7992db153cd29327c745.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6563"/>
            <a:ext cx="8736905" cy="6552679"/>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21</a:t>
            </a:fld>
            <a:endParaRPr lang="ru-RU"/>
          </a:p>
        </p:txBody>
      </p:sp>
    </p:spTree>
    <p:extLst>
      <p:ext uri="{BB962C8B-B14F-4D97-AF65-F5344CB8AC3E}">
        <p14:creationId xmlns:p14="http://schemas.microsoft.com/office/powerpoint/2010/main" val="390361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http://www.maaam.ru/upload/blogs/a63c7ad35d0a47c7c6b3ef359fd12066.jpg.jpg"/>
          <p:cNvPicPr>
            <a:picLocks noChangeAspect="1" noChangeArrowheads="1"/>
          </p:cNvPicPr>
          <p:nvPr/>
        </p:nvPicPr>
        <p:blipFill rotWithShape="1">
          <a:blip r:embed="rId2">
            <a:extLst>
              <a:ext uri="{28A0092B-C50C-407E-A947-70E740481C1C}">
                <a14:useLocalDpi xmlns:a14="http://schemas.microsoft.com/office/drawing/2010/main" val="0"/>
              </a:ext>
            </a:extLst>
          </a:blip>
          <a:srcRect t="28614" b="9215"/>
          <a:stretch/>
        </p:blipFill>
        <p:spPr bwMode="auto">
          <a:xfrm>
            <a:off x="971600" y="404664"/>
            <a:ext cx="7300889" cy="604867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22</a:t>
            </a:fld>
            <a:endParaRPr lang="ru-RU"/>
          </a:p>
        </p:txBody>
      </p:sp>
    </p:spTree>
    <p:extLst>
      <p:ext uri="{BB962C8B-B14F-4D97-AF65-F5344CB8AC3E}">
        <p14:creationId xmlns:p14="http://schemas.microsoft.com/office/powerpoint/2010/main" val="390361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maaam.ru/upload/blogs/8c365d7e6181a5bc11feb4ce0ece9ca3.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50205"/>
            <a:ext cx="4768446" cy="635438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23</a:t>
            </a:fld>
            <a:endParaRPr lang="ru-RU"/>
          </a:p>
        </p:txBody>
      </p:sp>
    </p:spTree>
    <p:extLst>
      <p:ext uri="{BB962C8B-B14F-4D97-AF65-F5344CB8AC3E}">
        <p14:creationId xmlns:p14="http://schemas.microsoft.com/office/powerpoint/2010/main" val="4259645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0178" name="Picture 2" descr="На окне,  букет роз из пластилина.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7"/>
            <a:ext cx="8424936" cy="6318702"/>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17FA5F32-A514-4185-93E3-698A19337EEB}" type="slidenum">
              <a:rPr lang="ru-RU" smtClean="0"/>
              <a:t>24</a:t>
            </a:fld>
            <a:endParaRPr lang="ru-RU"/>
          </a:p>
        </p:txBody>
      </p:sp>
    </p:spTree>
    <p:extLst>
      <p:ext uri="{BB962C8B-B14F-4D97-AF65-F5344CB8AC3E}">
        <p14:creationId xmlns:p14="http://schemas.microsoft.com/office/powerpoint/2010/main" val="3461881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p:cNvSpPr>
            <a:spLocks noGrp="1"/>
          </p:cNvSpPr>
          <p:nvPr>
            <p:ph idx="1"/>
          </p:nvPr>
        </p:nvSpPr>
        <p:spPr>
          <a:xfrm>
            <a:off x="0" y="2420888"/>
            <a:ext cx="9036496" cy="1368152"/>
          </a:xfrm>
        </p:spPr>
        <p:txBody>
          <a:bodyPr>
            <a:noAutofit/>
          </a:bodyPr>
          <a:lstStyle/>
          <a:p>
            <a:pPr marL="354013" indent="0" algn="ctr">
              <a:buNone/>
            </a:pPr>
            <a:r>
              <a:rPr lang="ru-RU" sz="8000" dirty="0" smtClean="0"/>
              <a:t>3. АППЛИКАЦИЯ</a:t>
            </a:r>
            <a:endParaRPr lang="ru-RU" sz="8000" dirty="0"/>
          </a:p>
        </p:txBody>
      </p:sp>
      <p:sp>
        <p:nvSpPr>
          <p:cNvPr id="3" name="Номер слайда 2"/>
          <p:cNvSpPr>
            <a:spLocks noGrp="1"/>
          </p:cNvSpPr>
          <p:nvPr>
            <p:ph type="sldNum" sz="quarter" idx="12"/>
          </p:nvPr>
        </p:nvSpPr>
        <p:spPr/>
        <p:txBody>
          <a:bodyPr/>
          <a:lstStyle/>
          <a:p>
            <a:fld id="{17FA5F32-A514-4185-93E3-698A19337EEB}" type="slidenum">
              <a:rPr lang="ru-RU" smtClean="0"/>
              <a:t>25</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Юля\Текстовые документы\ВШ\для семинара по ВШ 13.10.201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260648"/>
            <a:ext cx="7872875"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26</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Юля\Текстовые документы\ВШ\для семинара по ВШ 13.10.2012\разноцветный дожди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332656"/>
            <a:ext cx="7795373" cy="4680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40893" y="5507287"/>
            <a:ext cx="6624736" cy="707886"/>
          </a:xfrm>
          <a:prstGeom prst="rect">
            <a:avLst/>
          </a:prstGeom>
          <a:noFill/>
        </p:spPr>
        <p:txBody>
          <a:bodyPr wrap="square" rtlCol="0">
            <a:spAutoFit/>
          </a:bodyPr>
          <a:lstStyle/>
          <a:p>
            <a:pPr algn="ctr"/>
            <a:r>
              <a:rPr lang="ru-RU" sz="4000" b="1" dirty="0" smtClean="0"/>
              <a:t>«Разноцветный дождик»</a:t>
            </a:r>
            <a:endParaRPr lang="ru-RU" sz="4000" b="1" dirty="0"/>
          </a:p>
        </p:txBody>
      </p:sp>
      <p:sp>
        <p:nvSpPr>
          <p:cNvPr id="3" name="Номер слайда 2"/>
          <p:cNvSpPr>
            <a:spLocks noGrp="1"/>
          </p:cNvSpPr>
          <p:nvPr>
            <p:ph type="sldNum" sz="quarter" idx="12"/>
          </p:nvPr>
        </p:nvSpPr>
        <p:spPr/>
        <p:txBody>
          <a:bodyPr/>
          <a:lstStyle/>
          <a:p>
            <a:fld id="{17FA5F32-A514-4185-93E3-698A19337EEB}" type="slidenum">
              <a:rPr lang="ru-RU" smtClean="0"/>
              <a:t>27</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quot;Два друга&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80962"/>
            <a:ext cx="7728413" cy="5796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67" y="5877272"/>
            <a:ext cx="8208913" cy="584775"/>
          </a:xfrm>
          <a:prstGeom prst="rect">
            <a:avLst/>
          </a:prstGeom>
          <a:noFill/>
        </p:spPr>
        <p:txBody>
          <a:bodyPr wrap="square" rtlCol="0">
            <a:spAutoFit/>
          </a:bodyPr>
          <a:lstStyle/>
          <a:p>
            <a:pPr algn="ctr"/>
            <a:r>
              <a:rPr lang="ru-RU" sz="3200" b="1" dirty="0" smtClean="0"/>
              <a:t>Аппликация из гофрированной бумаги</a:t>
            </a:r>
            <a:endParaRPr lang="ru-RU" sz="32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28</a:t>
            </a:fld>
            <a:endParaRPr lang="ru-RU"/>
          </a:p>
        </p:txBody>
      </p:sp>
    </p:spTree>
    <p:extLst>
      <p:ext uri="{BB962C8B-B14F-4D97-AF65-F5344CB8AC3E}">
        <p14:creationId xmlns:p14="http://schemas.microsoft.com/office/powerpoint/2010/main" val="694804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Юля\Текстовые документы\ВШ\для семинара по ВШ 13.10.2012\p1060783.jpg"/>
          <p:cNvPicPr>
            <a:picLocks noChangeAspect="1" noChangeArrowheads="1"/>
          </p:cNvPicPr>
          <p:nvPr/>
        </p:nvPicPr>
        <p:blipFill rotWithShape="1">
          <a:blip r:embed="rId2">
            <a:extLst>
              <a:ext uri="{28A0092B-C50C-407E-A947-70E740481C1C}">
                <a14:useLocalDpi xmlns:a14="http://schemas.microsoft.com/office/drawing/2010/main" val="0"/>
              </a:ext>
            </a:extLst>
          </a:blip>
          <a:srcRect l="8608" r="3376" b="10583"/>
          <a:stretch/>
        </p:blipFill>
        <p:spPr bwMode="auto">
          <a:xfrm>
            <a:off x="611560" y="219233"/>
            <a:ext cx="7992888" cy="60900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6273225"/>
            <a:ext cx="8712968" cy="584775"/>
          </a:xfrm>
          <a:prstGeom prst="rect">
            <a:avLst/>
          </a:prstGeom>
          <a:noFill/>
        </p:spPr>
        <p:txBody>
          <a:bodyPr wrap="square" rtlCol="0">
            <a:spAutoFit/>
          </a:bodyPr>
          <a:lstStyle/>
          <a:p>
            <a:pPr algn="ctr"/>
            <a:r>
              <a:rPr lang="ru-RU" sz="3200" b="1" dirty="0" smtClean="0"/>
              <a:t>Аппликация из природного материала</a:t>
            </a:r>
            <a:endParaRPr lang="ru-RU" sz="32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29</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115616" y="1772816"/>
            <a:ext cx="7344816" cy="2308324"/>
          </a:xfrm>
          <a:prstGeom prst="rect">
            <a:avLst/>
          </a:prstGeom>
          <a:noFill/>
        </p:spPr>
        <p:txBody>
          <a:bodyPr wrap="square" rtlCol="0">
            <a:spAutoFit/>
          </a:bodyPr>
          <a:lstStyle/>
          <a:p>
            <a:pPr algn="ctr"/>
            <a:r>
              <a:rPr lang="ru-RU" sz="4800" b="1" dirty="0" smtClean="0"/>
              <a:t>Виды творчества, которые можно использовать в работе с детьми</a:t>
            </a:r>
            <a:endParaRPr lang="ru-RU" sz="48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3</a:t>
            </a:fld>
            <a:endParaRPr lang="ru-RU"/>
          </a:p>
        </p:txBody>
      </p:sp>
    </p:spTree>
    <p:extLst>
      <p:ext uri="{BB962C8B-B14F-4D97-AF65-F5344CB8AC3E}">
        <p14:creationId xmlns:p14="http://schemas.microsoft.com/office/powerpoint/2010/main" val="52832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Юля\Текстовые документы\ВШ\для семинара по ВШ 13.10.2012\объемная аппликац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73" y="956416"/>
            <a:ext cx="4968552" cy="54654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7873" y="2309"/>
            <a:ext cx="8856984" cy="954107"/>
          </a:xfrm>
          <a:prstGeom prst="rect">
            <a:avLst/>
          </a:prstGeom>
          <a:noFill/>
        </p:spPr>
        <p:txBody>
          <a:bodyPr wrap="square" rtlCol="0">
            <a:spAutoFit/>
          </a:bodyPr>
          <a:lstStyle/>
          <a:p>
            <a:pPr algn="ctr"/>
            <a:r>
              <a:rPr lang="ru-RU" sz="2800" b="1" dirty="0" smtClean="0"/>
              <a:t>Объемная аппликация</a:t>
            </a:r>
          </a:p>
          <a:p>
            <a:pPr algn="ctr"/>
            <a:r>
              <a:rPr lang="ru-RU" sz="2800" b="1" dirty="0" smtClean="0"/>
              <a:t>«Корзиночка с цветами из бумаги»</a:t>
            </a:r>
            <a:endParaRPr lang="ru-RU" sz="2800" b="1" dirty="0"/>
          </a:p>
        </p:txBody>
      </p:sp>
      <p:pic>
        <p:nvPicPr>
          <p:cNvPr id="21507" name="Picture 3" descr="E:\Юля\Текстовые документы\ВШ\для семинара по ВШ 13.10.2012\с.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060847"/>
            <a:ext cx="3240360" cy="2436751"/>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fld id="{17FA5F32-A514-4185-93E3-698A19337EEB}" type="slidenum">
              <a:rPr lang="ru-RU" smtClean="0"/>
              <a:t>30</a:t>
            </a:fld>
            <a:endParaRPr lang="ru-RU"/>
          </a:p>
        </p:txBody>
      </p:sp>
    </p:spTree>
    <p:extLst>
      <p:ext uri="{BB962C8B-B14F-4D97-AF65-F5344CB8AC3E}">
        <p14:creationId xmlns:p14="http://schemas.microsoft.com/office/powerpoint/2010/main" val="137312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0"/>
            <a:ext cx="8856984" cy="707886"/>
          </a:xfrm>
          <a:prstGeom prst="rect">
            <a:avLst/>
          </a:prstGeom>
          <a:noFill/>
        </p:spPr>
        <p:txBody>
          <a:bodyPr wrap="square" rtlCol="0">
            <a:spAutoFit/>
          </a:bodyPr>
          <a:lstStyle/>
          <a:p>
            <a:pPr algn="ctr"/>
            <a:r>
              <a:rPr lang="ru-RU" sz="4000" b="1" dirty="0" smtClean="0"/>
              <a:t>Аппликация из бумажных полосок:</a:t>
            </a:r>
            <a:endParaRPr lang="ru-RU" sz="4000" b="1" dirty="0"/>
          </a:p>
        </p:txBody>
      </p:sp>
      <p:pic>
        <p:nvPicPr>
          <p:cNvPr id="16386" name="Picture 2" descr="E:\Юля\Текстовые документы\ВШ\для семинара по ВШ 13.10.201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07542"/>
            <a:ext cx="4483224" cy="59843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80112" y="2901502"/>
            <a:ext cx="2882871" cy="646331"/>
          </a:xfrm>
          <a:prstGeom prst="rect">
            <a:avLst/>
          </a:prstGeom>
          <a:noFill/>
        </p:spPr>
        <p:txBody>
          <a:bodyPr wrap="square" rtlCol="0">
            <a:spAutoFit/>
          </a:bodyPr>
          <a:lstStyle/>
          <a:p>
            <a:r>
              <a:rPr lang="ru-RU" sz="3600" b="1" dirty="0" smtClean="0"/>
              <a:t>«Георгины»</a:t>
            </a:r>
            <a:endParaRPr lang="ru-RU" sz="3600" b="1" dirty="0"/>
          </a:p>
        </p:txBody>
      </p:sp>
      <p:sp>
        <p:nvSpPr>
          <p:cNvPr id="4" name="Номер слайда 3"/>
          <p:cNvSpPr>
            <a:spLocks noGrp="1"/>
          </p:cNvSpPr>
          <p:nvPr>
            <p:ph type="sldNum" sz="quarter" idx="12"/>
          </p:nvPr>
        </p:nvSpPr>
        <p:spPr/>
        <p:txBody>
          <a:bodyPr/>
          <a:lstStyle/>
          <a:p>
            <a:fld id="{17FA5F32-A514-4185-93E3-698A19337EEB}" type="slidenum">
              <a:rPr lang="ru-RU" smtClean="0"/>
              <a:t>31</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Юля\Текстовые документы\ВШ\для семинара по ВШ 13.10.20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64" y="404664"/>
            <a:ext cx="8060073" cy="604867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32</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E:\Юля\Текстовые документы\ВШ\для семинара по ВШ 13.10.2012\павли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67592"/>
            <a:ext cx="4267200" cy="5695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99932" y="2708920"/>
            <a:ext cx="3312368" cy="830997"/>
          </a:xfrm>
          <a:prstGeom prst="rect">
            <a:avLst/>
          </a:prstGeom>
          <a:noFill/>
        </p:spPr>
        <p:txBody>
          <a:bodyPr wrap="square" rtlCol="0">
            <a:spAutoFit/>
          </a:bodyPr>
          <a:lstStyle/>
          <a:p>
            <a:pPr algn="ctr"/>
            <a:r>
              <a:rPr lang="ru-RU" sz="4800" b="1" dirty="0" smtClean="0"/>
              <a:t>«Павлин»</a:t>
            </a:r>
            <a:endParaRPr lang="ru-RU" sz="4800" b="1" dirty="0"/>
          </a:p>
        </p:txBody>
      </p:sp>
      <p:sp>
        <p:nvSpPr>
          <p:cNvPr id="3" name="Номер слайда 2"/>
          <p:cNvSpPr>
            <a:spLocks noGrp="1"/>
          </p:cNvSpPr>
          <p:nvPr>
            <p:ph type="sldNum" sz="quarter" idx="12"/>
          </p:nvPr>
        </p:nvSpPr>
        <p:spPr/>
        <p:txBody>
          <a:bodyPr/>
          <a:lstStyle/>
          <a:p>
            <a:fld id="{17FA5F32-A514-4185-93E3-698A19337EEB}" type="slidenum">
              <a:rPr lang="ru-RU" smtClean="0"/>
              <a:t>33</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Юля\Текстовые документы\ВШ\для семинара по ВШ 13.10.2012\одуванчик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4824536" cy="6439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36096" y="2708920"/>
            <a:ext cx="3312368" cy="646331"/>
          </a:xfrm>
          <a:prstGeom prst="rect">
            <a:avLst/>
          </a:prstGeom>
          <a:noFill/>
        </p:spPr>
        <p:txBody>
          <a:bodyPr wrap="square" rtlCol="0">
            <a:spAutoFit/>
          </a:bodyPr>
          <a:lstStyle/>
          <a:p>
            <a:pPr algn="ctr"/>
            <a:r>
              <a:rPr lang="ru-RU" sz="3600" b="1" dirty="0" smtClean="0"/>
              <a:t>«Одуванчики»</a:t>
            </a:r>
            <a:endParaRPr lang="ru-RU" sz="3600" b="1" dirty="0"/>
          </a:p>
        </p:txBody>
      </p:sp>
      <p:sp>
        <p:nvSpPr>
          <p:cNvPr id="3" name="Номер слайда 2"/>
          <p:cNvSpPr>
            <a:spLocks noGrp="1"/>
          </p:cNvSpPr>
          <p:nvPr>
            <p:ph type="sldNum" sz="quarter" idx="12"/>
          </p:nvPr>
        </p:nvSpPr>
        <p:spPr/>
        <p:txBody>
          <a:bodyPr/>
          <a:lstStyle/>
          <a:p>
            <a:fld id="{17FA5F32-A514-4185-93E3-698A19337EEB}" type="slidenum">
              <a:rPr lang="ru-RU" smtClean="0"/>
              <a:t>34</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88640"/>
            <a:ext cx="8424936" cy="707886"/>
          </a:xfrm>
          <a:prstGeom prst="rect">
            <a:avLst/>
          </a:prstGeom>
          <a:noFill/>
        </p:spPr>
        <p:txBody>
          <a:bodyPr wrap="square" rtlCol="0">
            <a:spAutoFit/>
          </a:bodyPr>
          <a:lstStyle/>
          <a:p>
            <a:pPr algn="ctr"/>
            <a:r>
              <a:rPr lang="ru-RU" sz="4000" b="1" dirty="0" smtClean="0"/>
              <a:t>Аппликация с помощью ладошек:</a:t>
            </a:r>
            <a:endParaRPr lang="ru-RU" sz="4000" b="1" dirty="0"/>
          </a:p>
        </p:txBody>
      </p:sp>
      <p:pic>
        <p:nvPicPr>
          <p:cNvPr id="44034" name="Picture 2" descr="E:\Юля\Текстовые документы\ВШ\для семинара по ВШ 13.10.2012\1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766" y="1040542"/>
            <a:ext cx="8136904" cy="5424603"/>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fld id="{17FA5F32-A514-4185-93E3-698A19337EEB}" type="slidenum">
              <a:rPr lang="ru-RU" smtClean="0"/>
              <a:t>35</a:t>
            </a:fld>
            <a:endParaRPr lang="ru-RU"/>
          </a:p>
        </p:txBody>
      </p:sp>
    </p:spTree>
    <p:extLst>
      <p:ext uri="{BB962C8B-B14F-4D97-AF65-F5344CB8AC3E}">
        <p14:creationId xmlns:p14="http://schemas.microsoft.com/office/powerpoint/2010/main" val="18234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Юля\Текстовые документы\ВШ\для семинара по ВШ 13.10.2012\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00" y="316320"/>
            <a:ext cx="8712968" cy="5808645"/>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36</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www.maaam.ru/upload/blogs/3a6554cda80067d32308f8415d65d67a.jpg.jpg"/>
          <p:cNvPicPr>
            <a:picLocks noChangeAspect="1" noChangeArrowheads="1"/>
          </p:cNvPicPr>
          <p:nvPr/>
        </p:nvPicPr>
        <p:blipFill rotWithShape="1">
          <a:blip r:embed="rId2">
            <a:extLst>
              <a:ext uri="{28A0092B-C50C-407E-A947-70E740481C1C}">
                <a14:useLocalDpi xmlns:a14="http://schemas.microsoft.com/office/drawing/2010/main" val="0"/>
              </a:ext>
            </a:extLst>
          </a:blip>
          <a:srcRect b="7503"/>
          <a:stretch/>
        </p:blipFill>
        <p:spPr bwMode="auto">
          <a:xfrm>
            <a:off x="3707904" y="3184112"/>
            <a:ext cx="5295900" cy="3673888"/>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http://www.maaam.ru/upload/blogs/3743a15487097d7438a7e4231567efd5.jpg.jpg"/>
          <p:cNvPicPr>
            <a:picLocks noChangeAspect="1" noChangeArrowheads="1"/>
          </p:cNvPicPr>
          <p:nvPr/>
        </p:nvPicPr>
        <p:blipFill rotWithShape="1">
          <a:blip r:embed="rId3">
            <a:extLst>
              <a:ext uri="{28A0092B-C50C-407E-A947-70E740481C1C}">
                <a14:useLocalDpi xmlns:a14="http://schemas.microsoft.com/office/drawing/2010/main" val="0"/>
              </a:ext>
            </a:extLst>
          </a:blip>
          <a:srcRect t="6434" r="6755"/>
          <a:stretch/>
        </p:blipFill>
        <p:spPr bwMode="auto">
          <a:xfrm>
            <a:off x="179512" y="101698"/>
            <a:ext cx="4938178" cy="3716379"/>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37</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maaam.ru/upload/blogs/0b8155ea7db665e18cf522f084f71a22.jp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1975" t="3396" r="25295" b="2445"/>
          <a:stretch/>
        </p:blipFill>
        <p:spPr bwMode="auto">
          <a:xfrm>
            <a:off x="179512" y="32546"/>
            <a:ext cx="4752528" cy="67893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2453" y="2393544"/>
            <a:ext cx="4003769" cy="646331"/>
          </a:xfrm>
          <a:prstGeom prst="rect">
            <a:avLst/>
          </a:prstGeom>
          <a:noFill/>
        </p:spPr>
        <p:txBody>
          <a:bodyPr wrap="square" rtlCol="0">
            <a:spAutoFit/>
          </a:bodyPr>
          <a:lstStyle/>
          <a:p>
            <a:pPr algn="ctr"/>
            <a:r>
              <a:rPr lang="ru-RU" sz="3600" b="1" dirty="0" smtClean="0"/>
              <a:t>«Осеннее дерево»</a:t>
            </a:r>
            <a:endParaRPr lang="ru-RU" sz="3600" b="1" dirty="0"/>
          </a:p>
        </p:txBody>
      </p:sp>
      <p:sp>
        <p:nvSpPr>
          <p:cNvPr id="3" name="Номер слайда 2"/>
          <p:cNvSpPr>
            <a:spLocks noGrp="1"/>
          </p:cNvSpPr>
          <p:nvPr>
            <p:ph type="sldNum" sz="quarter" idx="12"/>
          </p:nvPr>
        </p:nvSpPr>
        <p:spPr/>
        <p:txBody>
          <a:bodyPr/>
          <a:lstStyle/>
          <a:p>
            <a:fld id="{17FA5F32-A514-4185-93E3-698A19337EEB}" type="slidenum">
              <a:rPr lang="ru-RU" smtClean="0"/>
              <a:t>38</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6" y="2204864"/>
            <a:ext cx="9324528" cy="1872208"/>
          </a:xfrm>
          <a:ln>
            <a:noFill/>
          </a:ln>
        </p:spPr>
        <p:txBody>
          <a:bodyPr>
            <a:noAutofit/>
          </a:bodyPr>
          <a:lstStyle/>
          <a:p>
            <a:pPr marL="571500" indent="-571500" algn="ctr">
              <a:buFont typeface="Wingdings" pitchFamily="2" charset="2"/>
              <a:buChar char="ü"/>
            </a:pPr>
            <a:r>
              <a:rPr lang="ru-RU" sz="7200" dirty="0" smtClean="0">
                <a:solidFill>
                  <a:srgbClr val="FFFF00"/>
                </a:solidFill>
                <a:effectLst/>
              </a:rPr>
              <a:t> Нетрадиционные техники </a:t>
            </a:r>
            <a:br>
              <a:rPr lang="ru-RU" sz="7200" dirty="0" smtClean="0">
                <a:solidFill>
                  <a:srgbClr val="FFFF00"/>
                </a:solidFill>
                <a:effectLst/>
              </a:rPr>
            </a:br>
            <a:r>
              <a:rPr lang="ru-RU" sz="7200" dirty="0" smtClean="0">
                <a:solidFill>
                  <a:srgbClr val="FFFF00"/>
                </a:solidFill>
                <a:effectLst/>
              </a:rPr>
              <a:t>рисования</a:t>
            </a:r>
            <a:endParaRPr lang="ru-RU" sz="7200" dirty="0">
              <a:solidFill>
                <a:srgbClr val="FFFF00"/>
              </a:solidFill>
              <a:effectLst/>
            </a:endParaRPr>
          </a:p>
        </p:txBody>
      </p:sp>
      <p:sp>
        <p:nvSpPr>
          <p:cNvPr id="3" name="Номер слайда 2"/>
          <p:cNvSpPr>
            <a:spLocks noGrp="1"/>
          </p:cNvSpPr>
          <p:nvPr>
            <p:ph type="sldNum" sz="quarter" idx="12"/>
          </p:nvPr>
        </p:nvSpPr>
        <p:spPr/>
        <p:txBody>
          <a:bodyPr/>
          <a:lstStyle/>
          <a:p>
            <a:fld id="{17FA5F32-A514-4185-93E3-698A19337EEB}" type="slidenum">
              <a:rPr lang="ru-RU" smtClean="0"/>
              <a:t>39</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48680"/>
            <a:ext cx="8892480" cy="1872208"/>
          </a:xfrm>
          <a:ln>
            <a:noFill/>
          </a:ln>
        </p:spPr>
        <p:txBody>
          <a:bodyPr>
            <a:noAutofit/>
          </a:bodyPr>
          <a:lstStyle/>
          <a:p>
            <a:pPr marL="571500" indent="-571500" algn="ctr">
              <a:buFont typeface="Wingdings" pitchFamily="2" charset="2"/>
              <a:buChar char="ü"/>
            </a:pPr>
            <a:r>
              <a:rPr lang="ru-RU" sz="4800" dirty="0" smtClean="0">
                <a:solidFill>
                  <a:srgbClr val="FFFF00"/>
                </a:solidFill>
                <a:effectLst/>
              </a:rPr>
              <a:t>Основные виды детского изобразительного творчества</a:t>
            </a:r>
            <a:endParaRPr lang="ru-RU" sz="4800" dirty="0">
              <a:solidFill>
                <a:srgbClr val="FFFF00"/>
              </a:solidFill>
              <a:effectLst/>
            </a:endParaRPr>
          </a:p>
        </p:txBody>
      </p:sp>
      <p:sp>
        <p:nvSpPr>
          <p:cNvPr id="3" name="Объект 2"/>
          <p:cNvSpPr>
            <a:spLocks noGrp="1"/>
          </p:cNvSpPr>
          <p:nvPr>
            <p:ph idx="1"/>
          </p:nvPr>
        </p:nvSpPr>
        <p:spPr>
          <a:xfrm>
            <a:off x="1331640" y="3501008"/>
            <a:ext cx="6840760" cy="1368152"/>
          </a:xfrm>
        </p:spPr>
        <p:txBody>
          <a:bodyPr>
            <a:noAutofit/>
          </a:bodyPr>
          <a:lstStyle/>
          <a:p>
            <a:pPr marL="354013" indent="0" algn="ctr">
              <a:buNone/>
            </a:pPr>
            <a:r>
              <a:rPr lang="ru-RU" sz="8000" dirty="0" smtClean="0"/>
              <a:t>1. РИСУНОК</a:t>
            </a:r>
            <a:endParaRPr lang="ru-RU" sz="8000" dirty="0"/>
          </a:p>
        </p:txBody>
      </p:sp>
      <p:sp>
        <p:nvSpPr>
          <p:cNvPr id="4" name="Номер слайда 3"/>
          <p:cNvSpPr>
            <a:spLocks noGrp="1"/>
          </p:cNvSpPr>
          <p:nvPr>
            <p:ph type="sldNum" sz="quarter" idx="12"/>
          </p:nvPr>
        </p:nvSpPr>
        <p:spPr/>
        <p:txBody>
          <a:bodyPr/>
          <a:lstStyle/>
          <a:p>
            <a:fld id="{17FA5F32-A514-4185-93E3-698A19337EEB}" type="slidenum">
              <a:rPr lang="ru-RU" smtClean="0"/>
              <a:t>4</a:t>
            </a:fld>
            <a:endParaRPr lang="ru-RU"/>
          </a:p>
        </p:txBody>
      </p:sp>
    </p:spTree>
    <p:extLst>
      <p:ext uri="{BB962C8B-B14F-4D97-AF65-F5344CB8AC3E}">
        <p14:creationId xmlns:p14="http://schemas.microsoft.com/office/powerpoint/2010/main" val="370708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643438" y="1214438"/>
            <a:ext cx="4105026" cy="4721225"/>
          </a:xfrm>
        </p:spPr>
        <p:txBody>
          <a:bodyPr>
            <a:noAutofit/>
          </a:bodyPr>
          <a:lstStyle/>
          <a:p>
            <a:pPr marL="0" indent="0" algn="just" eaLnBrk="1" fontAlgn="auto" hangingPunct="1">
              <a:spcBef>
                <a:spcPts val="0"/>
              </a:spcBef>
              <a:spcAft>
                <a:spcPts val="0"/>
              </a:spcAft>
              <a:buClr>
                <a:schemeClr val="accent3"/>
              </a:buClr>
              <a:buFont typeface="Wingdings 2" pitchFamily="18" charset="2"/>
              <a:buNone/>
              <a:defRPr/>
            </a:pPr>
            <a:r>
              <a:rPr lang="ru-RU" b="1" i="1" dirty="0" smtClean="0">
                <a:solidFill>
                  <a:srgbClr val="FFFF00"/>
                </a:solidFill>
                <a:cs typeface="Times New Roman" pitchFamily="18" charset="0"/>
              </a:rPr>
              <a:t>Возраст: </a:t>
            </a:r>
            <a:r>
              <a:rPr lang="ru-RU" dirty="0" smtClean="0">
                <a:cs typeface="Times New Roman" pitchFamily="18" charset="0"/>
              </a:rPr>
              <a:t>от двух лет.</a:t>
            </a:r>
          </a:p>
          <a:p>
            <a:pPr marL="0" indent="0" algn="just" eaLnBrk="1" fontAlgn="auto" hangingPunct="1">
              <a:spcBef>
                <a:spcPts val="0"/>
              </a:spcBef>
              <a:spcAft>
                <a:spcPts val="0"/>
              </a:spcAft>
              <a:buClr>
                <a:schemeClr val="accent3"/>
              </a:buClr>
              <a:buFont typeface="Wingdings 2" pitchFamily="18" charset="2"/>
              <a:buNone/>
              <a:defRPr/>
            </a:pPr>
            <a:r>
              <a:rPr lang="ru-RU" b="1" i="1" dirty="0" smtClean="0">
                <a:solidFill>
                  <a:srgbClr val="FFFF00"/>
                </a:solidFill>
                <a:cs typeface="Times New Roman" pitchFamily="18" charset="0"/>
              </a:rPr>
              <a:t>Способ получения изображения: </a:t>
            </a:r>
            <a:r>
              <a:rPr lang="ru-RU" dirty="0" smtClean="0">
                <a:cs typeface="Times New Roman" pitchFamily="18" charset="0"/>
              </a:rPr>
              <a:t>ребенок опускает в гуашь пальчик и наносит точки, пятнышки на бумагу. На каждый пальчик набирается краска разного цвета. После работы пальчики вытираются салфеткой, затем гуашь легко смывается.</a:t>
            </a:r>
          </a:p>
          <a:p>
            <a:pPr marL="274320" indent="-274320" algn="just" eaLnBrk="1" fontAlgn="auto" hangingPunct="1">
              <a:spcAft>
                <a:spcPts val="0"/>
              </a:spcAft>
              <a:buClr>
                <a:schemeClr val="accent3"/>
              </a:buClr>
              <a:buFont typeface="Wingdings 2"/>
              <a:buChar char=""/>
              <a:defRPr/>
            </a:pPr>
            <a:endParaRPr lang="ru-RU" dirty="0">
              <a:cs typeface="Times New Roman" pitchFamily="18" charset="0"/>
            </a:endParaRPr>
          </a:p>
        </p:txBody>
      </p:sp>
      <p:pic>
        <p:nvPicPr>
          <p:cNvPr id="22531" name="Picture 3" descr="G:\Фото Для презентации\Изображение 099.jpg"/>
          <p:cNvPicPr>
            <a:picLocks noChangeAspect="1" noChangeArrowheads="1"/>
          </p:cNvPicPr>
          <p:nvPr/>
        </p:nvPicPr>
        <p:blipFill rotWithShape="1">
          <a:blip r:embed="rId2"/>
          <a:srcRect t="240" r="32513" b="1"/>
          <a:stretch/>
        </p:blipFill>
        <p:spPr bwMode="auto">
          <a:xfrm>
            <a:off x="467544" y="879078"/>
            <a:ext cx="2520280" cy="2794141"/>
          </a:xfrm>
          <a:prstGeom prst="rect">
            <a:avLst/>
          </a:prstGeom>
          <a:ln>
            <a:noFill/>
          </a:ln>
          <a:effectLst>
            <a:outerShdw blurRad="292100" dist="139700" dir="2700000" algn="tl" rotWithShape="0">
              <a:srgbClr val="333333">
                <a:alpha val="65000"/>
              </a:srgbClr>
            </a:outerShdw>
          </a:effectLst>
        </p:spPr>
      </p:pic>
      <p:pic>
        <p:nvPicPr>
          <p:cNvPr id="15365" name="Рисунок 6" descr="C:\Documents and Settings\Admin\Мои документы\Мои результаты сканировани\2011-02 (фев)\сканирование0013.jpg"/>
          <p:cNvPicPr>
            <a:picLocks noChangeAspect="1" noChangeArrowheads="1"/>
          </p:cNvPicPr>
          <p:nvPr/>
        </p:nvPicPr>
        <p:blipFill>
          <a:blip r:embed="rId3"/>
          <a:srcRect/>
          <a:stretch>
            <a:fillRect/>
          </a:stretch>
        </p:blipFill>
        <p:spPr bwMode="auto">
          <a:xfrm>
            <a:off x="2123728" y="3861048"/>
            <a:ext cx="2360896" cy="288011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164075" y="116632"/>
            <a:ext cx="6984776" cy="769441"/>
          </a:xfrm>
          <a:prstGeom prst="rect">
            <a:avLst/>
          </a:prstGeom>
          <a:noFill/>
        </p:spPr>
        <p:txBody>
          <a:bodyPr wrap="square" rtlCol="0">
            <a:spAutoFit/>
          </a:bodyPr>
          <a:lstStyle/>
          <a:p>
            <a:pPr algn="ctr"/>
            <a:r>
              <a:rPr lang="ru-RU" sz="4400" b="1" dirty="0" smtClean="0"/>
              <a:t>Рисование пальчиками</a:t>
            </a:r>
            <a:endParaRPr lang="ru-RU" sz="4400" b="1" dirty="0"/>
          </a:p>
        </p:txBody>
      </p:sp>
      <p:sp>
        <p:nvSpPr>
          <p:cNvPr id="5" name="Номер слайда 4"/>
          <p:cNvSpPr>
            <a:spLocks noGrp="1"/>
          </p:cNvSpPr>
          <p:nvPr>
            <p:ph type="sldNum" sz="quarter" idx="12"/>
          </p:nvPr>
        </p:nvSpPr>
        <p:spPr/>
        <p:txBody>
          <a:bodyPr/>
          <a:lstStyle/>
          <a:p>
            <a:fld id="{17FA5F32-A514-4185-93E3-698A19337EEB}" type="slidenum">
              <a:rPr lang="ru-RU" smtClean="0"/>
              <a:t>40</a:t>
            </a:fld>
            <a:endParaRPr lang="ru-RU"/>
          </a:p>
        </p:txBody>
      </p:sp>
    </p:spTree>
    <p:extLst>
      <p:ext uri="{BB962C8B-B14F-4D97-AF65-F5344CB8AC3E}">
        <p14:creationId xmlns:p14="http://schemas.microsoft.com/office/powerpoint/2010/main" val="4120906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672" y="5085184"/>
            <a:ext cx="4104456" cy="1384995"/>
          </a:xfrm>
          <a:prstGeom prst="rect">
            <a:avLst/>
          </a:prstGeom>
          <a:noFill/>
        </p:spPr>
        <p:txBody>
          <a:bodyPr wrap="square" rtlCol="0">
            <a:spAutoFit/>
          </a:bodyPr>
          <a:lstStyle/>
          <a:p>
            <a:pPr algn="ctr"/>
            <a:r>
              <a:rPr lang="ru-RU" sz="2800" b="1" dirty="0"/>
              <a:t>Набор пальчиковой гуаши Цветик 6/40мл</a:t>
            </a:r>
          </a:p>
          <a:p>
            <a:pPr algn="ctr"/>
            <a:endParaRPr lang="ru-RU" sz="2800" dirty="0"/>
          </a:p>
        </p:txBody>
      </p:sp>
      <p:pic>
        <p:nvPicPr>
          <p:cNvPr id="1032" name="Picture 8" descr="http://www.tetradok.net/1803-2292-large/guash-palchikovaja-tsvetik-6-tsv-40ml.jpg"/>
          <p:cNvPicPr>
            <a:picLocks noChangeAspect="1" noChangeArrowheads="1"/>
          </p:cNvPicPr>
          <p:nvPr/>
        </p:nvPicPr>
        <p:blipFill rotWithShape="1">
          <a:blip r:embed="rId2">
            <a:extLst>
              <a:ext uri="{28A0092B-C50C-407E-A947-70E740481C1C}">
                <a14:useLocalDpi xmlns:a14="http://schemas.microsoft.com/office/drawing/2010/main" val="0"/>
              </a:ext>
            </a:extLst>
          </a:blip>
          <a:srcRect t="4908" r="3490" b="9335"/>
          <a:stretch/>
        </p:blipFill>
        <p:spPr bwMode="auto">
          <a:xfrm>
            <a:off x="124541" y="836712"/>
            <a:ext cx="4246587" cy="37734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50535" y="5085183"/>
            <a:ext cx="4104456" cy="1384995"/>
          </a:xfrm>
          <a:prstGeom prst="rect">
            <a:avLst/>
          </a:prstGeom>
          <a:noFill/>
        </p:spPr>
        <p:txBody>
          <a:bodyPr wrap="square" rtlCol="0">
            <a:spAutoFit/>
          </a:bodyPr>
          <a:lstStyle/>
          <a:p>
            <a:pPr algn="ctr"/>
            <a:r>
              <a:rPr lang="ru-RU" sz="2800" b="1" dirty="0"/>
              <a:t>Набор пальчиковой гуаши Цветик </a:t>
            </a:r>
            <a:r>
              <a:rPr lang="ru-RU" sz="2800" b="1" dirty="0" smtClean="0"/>
              <a:t>6/80мл</a:t>
            </a:r>
            <a:endParaRPr lang="ru-RU" sz="2800" b="1" dirty="0"/>
          </a:p>
          <a:p>
            <a:pPr algn="ctr"/>
            <a:endParaRPr lang="ru-RU" sz="2800" dirty="0"/>
          </a:p>
        </p:txBody>
      </p:sp>
      <p:pic>
        <p:nvPicPr>
          <p:cNvPr id="1034" name="Picture 10" descr="http://umpal.ru/images/rus/shopprice/685464.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50" r="10322"/>
          <a:stretch/>
        </p:blipFill>
        <p:spPr bwMode="auto">
          <a:xfrm>
            <a:off x="4471926" y="836712"/>
            <a:ext cx="4461673" cy="3767780"/>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17FA5F32-A514-4185-93E3-698A19337EEB}" type="slidenum">
              <a:rPr lang="ru-RU" smtClean="0"/>
              <a:t>41</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Кружок рисования &quot;Веселые пальчики&quot; в детском сад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891403" cy="5918552"/>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fld id="{17FA5F32-A514-4185-93E3-698A19337EEB}" type="slidenum">
              <a:rPr lang="ru-RU" smtClean="0"/>
              <a:t>42</a:t>
            </a:fld>
            <a:endParaRPr lang="ru-RU"/>
          </a:p>
        </p:txBody>
      </p:sp>
    </p:spTree>
    <p:extLst>
      <p:ext uri="{BB962C8B-B14F-4D97-AF65-F5344CB8AC3E}">
        <p14:creationId xmlns:p14="http://schemas.microsoft.com/office/powerpoint/2010/main" val="2770171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aaam.ru/upload/blogs/4e3fdfb507cdc00e6e5679547286027d.jpg.jpg"/>
          <p:cNvPicPr>
            <a:picLocks noChangeAspect="1" noChangeArrowheads="1"/>
          </p:cNvPicPr>
          <p:nvPr/>
        </p:nvPicPr>
        <p:blipFill rotWithShape="1">
          <a:blip r:embed="rId2">
            <a:extLst>
              <a:ext uri="{28A0092B-C50C-407E-A947-70E740481C1C}">
                <a14:useLocalDpi xmlns:a14="http://schemas.microsoft.com/office/drawing/2010/main" val="0"/>
              </a:ext>
            </a:extLst>
          </a:blip>
          <a:srcRect t="9959"/>
          <a:stretch/>
        </p:blipFill>
        <p:spPr bwMode="auto">
          <a:xfrm>
            <a:off x="1612736" y="103660"/>
            <a:ext cx="5616624" cy="675434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43</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detsad5.ucoz.ru/_pu/0/67970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9" y="188640"/>
            <a:ext cx="3719284" cy="470489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003.radikal.ru/i202/1003/52/972b83c5848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23" t="5210" r="7438"/>
          <a:stretch/>
        </p:blipFill>
        <p:spPr bwMode="auto">
          <a:xfrm>
            <a:off x="4104396" y="2219213"/>
            <a:ext cx="4866969" cy="4333834"/>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44</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723900"/>
          </a:xfrm>
        </p:spPr>
        <p:txBody>
          <a:bodyPr>
            <a:normAutofit fontScale="90000"/>
          </a:bodyPr>
          <a:lstStyle/>
          <a:p>
            <a:pPr algn="ctr" eaLnBrk="1" hangingPunct="1">
              <a:defRPr/>
            </a:pPr>
            <a:r>
              <a:rPr lang="ru-RU" sz="1400" dirty="0" smtClean="0">
                <a:solidFill>
                  <a:schemeClr val="tx1"/>
                </a:solidFill>
                <a:effectLst/>
                <a:cs typeface="Times New Roman" pitchFamily="18" charset="0"/>
              </a:rPr>
              <a:t/>
            </a:r>
            <a:br>
              <a:rPr lang="ru-RU" sz="1400" dirty="0" smtClean="0">
                <a:solidFill>
                  <a:schemeClr val="tx1"/>
                </a:solidFill>
                <a:effectLst/>
                <a:cs typeface="Times New Roman" pitchFamily="18" charset="0"/>
              </a:rPr>
            </a:br>
            <a:r>
              <a:rPr lang="ru-RU" sz="4900" dirty="0">
                <a:solidFill>
                  <a:schemeClr val="tx1"/>
                </a:solidFill>
                <a:effectLst/>
                <a:latin typeface="+mn-lt"/>
                <a:ea typeface="+mn-ea"/>
                <a:cs typeface="+mn-cs"/>
              </a:rPr>
              <a:t>Рисование</a:t>
            </a:r>
            <a:r>
              <a:rPr lang="ru-RU" sz="3100" b="1" dirty="0" smtClean="0">
                <a:solidFill>
                  <a:srgbClr val="FFFF00"/>
                </a:solidFill>
                <a:effectLst/>
                <a:cs typeface="Times New Roman" pitchFamily="18" charset="0"/>
              </a:rPr>
              <a:t> </a:t>
            </a:r>
            <a:r>
              <a:rPr lang="ru-RU" sz="4900" dirty="0">
                <a:solidFill>
                  <a:schemeClr val="tx1"/>
                </a:solidFill>
                <a:effectLst/>
                <a:latin typeface="+mn-lt"/>
                <a:ea typeface="+mn-ea"/>
                <a:cs typeface="+mn-cs"/>
              </a:rPr>
              <a:t>ладошкой</a:t>
            </a:r>
            <a:r>
              <a:rPr lang="ru-RU" sz="3100" b="1" dirty="0" smtClean="0">
                <a:solidFill>
                  <a:srgbClr val="FFFF00"/>
                </a:solidFill>
                <a:effectLst/>
                <a:cs typeface="Times New Roman" pitchFamily="18" charset="0"/>
              </a:rPr>
              <a:t/>
            </a:r>
            <a:br>
              <a:rPr lang="ru-RU" sz="3100" b="1" dirty="0" smtClean="0">
                <a:solidFill>
                  <a:srgbClr val="FFFF00"/>
                </a:solidFill>
                <a:effectLst/>
                <a:cs typeface="Times New Roman" pitchFamily="18" charset="0"/>
              </a:rPr>
            </a:br>
            <a:endParaRPr lang="ru-RU" sz="3100" b="1" dirty="0" smtClean="0">
              <a:solidFill>
                <a:srgbClr val="FFFF00"/>
              </a:solidFill>
              <a:effectLst/>
              <a:cs typeface="Times New Roman" pitchFamily="18" charset="0"/>
            </a:endParaRPr>
          </a:p>
        </p:txBody>
      </p:sp>
      <p:sp>
        <p:nvSpPr>
          <p:cNvPr id="4" name="Содержимое 3"/>
          <p:cNvSpPr>
            <a:spLocks noGrp="1"/>
          </p:cNvSpPr>
          <p:nvPr>
            <p:ph sz="half" idx="2"/>
          </p:nvPr>
        </p:nvSpPr>
        <p:spPr>
          <a:xfrm>
            <a:off x="5148064" y="1139031"/>
            <a:ext cx="3857625" cy="5286375"/>
          </a:xfrm>
        </p:spPr>
        <p:txBody>
          <a:bodyPr>
            <a:noAutofit/>
          </a:bodyPr>
          <a:lstStyle/>
          <a:p>
            <a:pPr marL="0" indent="0" algn="just" eaLnBrk="1" fontAlgn="auto" hangingPunct="1">
              <a:spcBef>
                <a:spcPts val="0"/>
              </a:spcBef>
              <a:spcAft>
                <a:spcPts val="0"/>
              </a:spcAft>
              <a:buClr>
                <a:schemeClr val="accent3"/>
              </a:buClr>
              <a:buFont typeface="Wingdings 2" pitchFamily="18" charset="2"/>
              <a:buNone/>
              <a:defRPr/>
            </a:pPr>
            <a:r>
              <a:rPr lang="ru-RU" sz="2400" b="1" i="1" dirty="0" smtClean="0">
                <a:cs typeface="Times New Roman" pitchFamily="18" charset="0"/>
              </a:rPr>
              <a:t> </a:t>
            </a:r>
            <a:r>
              <a:rPr lang="ru-RU" sz="2400" b="1" i="1" dirty="0" smtClean="0">
                <a:solidFill>
                  <a:srgbClr val="FFFF00"/>
                </a:solidFill>
                <a:cs typeface="Times New Roman" pitchFamily="18" charset="0"/>
              </a:rPr>
              <a:t>Возраст</a:t>
            </a:r>
            <a:r>
              <a:rPr lang="ru-RU" sz="2400" b="1" i="1" dirty="0" smtClean="0">
                <a:cs typeface="Times New Roman" pitchFamily="18" charset="0"/>
              </a:rPr>
              <a:t>: </a:t>
            </a:r>
            <a:r>
              <a:rPr lang="ru-RU" sz="2400" dirty="0" smtClean="0">
                <a:cs typeface="Times New Roman" pitchFamily="18" charset="0"/>
              </a:rPr>
              <a:t>от двух лет.</a:t>
            </a:r>
          </a:p>
          <a:p>
            <a:pPr marL="0" indent="0" algn="just" eaLnBrk="1" fontAlgn="auto" hangingPunct="1">
              <a:spcBef>
                <a:spcPts val="0"/>
              </a:spcBef>
              <a:spcAft>
                <a:spcPts val="0"/>
              </a:spcAft>
              <a:buClr>
                <a:schemeClr val="accent3"/>
              </a:buClr>
              <a:buFont typeface="Wingdings 2" pitchFamily="18" charset="2"/>
              <a:buNone/>
              <a:defRPr/>
            </a:pPr>
            <a:r>
              <a:rPr lang="ru-RU" sz="2400" b="1" i="1" dirty="0" smtClean="0">
                <a:solidFill>
                  <a:srgbClr val="FFFF00"/>
                </a:solidFill>
                <a:cs typeface="Times New Roman" pitchFamily="18" charset="0"/>
              </a:rPr>
              <a:t>Способ получения изображения: </a:t>
            </a:r>
            <a:r>
              <a:rPr lang="ru-RU" sz="2400" dirty="0" smtClean="0">
                <a:cs typeface="Times New Roman" pitchFamily="18" charset="0"/>
              </a:rPr>
              <a:t>ребенок опускает в гуашь ладошку (всю кисть) или окрашивает ее с помощью кисточки (с пяти лет) и делает отпечаток на бумаге. Рисуют и правой и левой руками, окрашенными разными цветами. После работы руки вытираются салфеткой, затем гуашь легко смывается.</a:t>
            </a:r>
          </a:p>
          <a:p>
            <a:pPr marL="0" indent="0" algn="just" eaLnBrk="1" fontAlgn="auto" hangingPunct="1">
              <a:spcBef>
                <a:spcPts val="0"/>
              </a:spcBef>
              <a:spcAft>
                <a:spcPts val="0"/>
              </a:spcAft>
              <a:buClr>
                <a:schemeClr val="accent3"/>
              </a:buClr>
              <a:buFont typeface="Wingdings 2"/>
              <a:buChar char=""/>
              <a:defRPr/>
            </a:pPr>
            <a:endParaRPr lang="ru-RU" sz="2400" dirty="0"/>
          </a:p>
        </p:txBody>
      </p:sp>
      <p:pic>
        <p:nvPicPr>
          <p:cNvPr id="21509" name="Picture 5" descr="G:\Фото Для презентации\Изображение 009.jpg"/>
          <p:cNvPicPr>
            <a:picLocks noGrp="1" noChangeAspect="1" noChangeArrowheads="1"/>
          </p:cNvPicPr>
          <p:nvPr>
            <p:ph sz="half" idx="1"/>
          </p:nvPr>
        </p:nvPicPr>
        <p:blipFill rotWithShape="1">
          <a:blip r:embed="rId3"/>
          <a:srcRect r="36208"/>
          <a:stretch/>
        </p:blipFill>
        <p:spPr>
          <a:xfrm>
            <a:off x="315913" y="1125538"/>
            <a:ext cx="2370137" cy="2159000"/>
          </a:xfrm>
          <a:effectLst>
            <a:outerShdw blurRad="292100" dist="139700" dir="2700000" algn="tl" rotWithShape="0">
              <a:srgbClr val="333333">
                <a:alpha val="65000"/>
              </a:srgbClr>
            </a:outerShdw>
          </a:effectLst>
        </p:spPr>
      </p:pic>
      <p:pic>
        <p:nvPicPr>
          <p:cNvPr id="21507" name="Picture 3" descr="G:\Фото Для презентации\Изображение 096.jpg"/>
          <p:cNvPicPr>
            <a:picLocks noChangeAspect="1" noChangeArrowheads="1"/>
          </p:cNvPicPr>
          <p:nvPr/>
        </p:nvPicPr>
        <p:blipFill>
          <a:blip r:embed="rId4"/>
          <a:srcRect/>
          <a:stretch>
            <a:fillRect/>
          </a:stretch>
        </p:blipFill>
        <p:spPr bwMode="auto">
          <a:xfrm>
            <a:off x="2459353" y="2924175"/>
            <a:ext cx="2573337" cy="1716088"/>
          </a:xfrm>
          <a:prstGeom prst="rect">
            <a:avLst/>
          </a:prstGeom>
          <a:ln>
            <a:noFill/>
          </a:ln>
          <a:effectLst>
            <a:outerShdw blurRad="292100" dist="139700" dir="2700000" algn="tl" rotWithShape="0">
              <a:srgbClr val="333333">
                <a:alpha val="65000"/>
              </a:srgbClr>
            </a:outerShdw>
          </a:effectLst>
        </p:spPr>
      </p:pic>
      <p:pic>
        <p:nvPicPr>
          <p:cNvPr id="21508" name="Picture 4" descr="G:\Фото Для презентации\Изображение 097.jpg"/>
          <p:cNvPicPr>
            <a:picLocks noChangeAspect="1" noChangeArrowheads="1"/>
          </p:cNvPicPr>
          <p:nvPr/>
        </p:nvPicPr>
        <p:blipFill>
          <a:blip r:embed="rId5">
            <a:lum bright="16000" contrast="6000"/>
          </a:blip>
          <a:srcRect/>
          <a:stretch>
            <a:fillRect/>
          </a:stretch>
        </p:blipFill>
        <p:spPr bwMode="auto">
          <a:xfrm>
            <a:off x="315913" y="4656138"/>
            <a:ext cx="2671762" cy="1890712"/>
          </a:xfrm>
          <a:prstGeom prst="rect">
            <a:avLst/>
          </a:prstGeom>
          <a:ln>
            <a:noFill/>
          </a:ln>
          <a:effectLst>
            <a:outerShdw blurRad="292100" dist="139700" dir="2700000" algn="tl" rotWithShape="0">
              <a:srgbClr val="333333">
                <a:alpha val="65000"/>
              </a:srgbClr>
            </a:outerShdw>
          </a:effectLst>
        </p:spPr>
      </p:pic>
      <p:sp>
        <p:nvSpPr>
          <p:cNvPr id="3" name="Номер слайда 2"/>
          <p:cNvSpPr>
            <a:spLocks noGrp="1"/>
          </p:cNvSpPr>
          <p:nvPr>
            <p:ph type="sldNum" sz="quarter" idx="12"/>
          </p:nvPr>
        </p:nvSpPr>
        <p:spPr/>
        <p:txBody>
          <a:bodyPr/>
          <a:lstStyle/>
          <a:p>
            <a:fld id="{17FA5F32-A514-4185-93E3-698A19337EEB}" type="slidenum">
              <a:rPr lang="ru-RU" smtClean="0"/>
              <a:t>45</a:t>
            </a:fld>
            <a:endParaRPr lang="ru-RU"/>
          </a:p>
        </p:txBody>
      </p:sp>
    </p:spTree>
    <p:extLst>
      <p:ext uri="{BB962C8B-B14F-4D97-AF65-F5344CB8AC3E}">
        <p14:creationId xmlns:p14="http://schemas.microsoft.com/office/powerpoint/2010/main" val="123002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detsad5.ucoz.ru/_pu/0/000686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26" y="548680"/>
            <a:ext cx="8126617" cy="5688632"/>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fld id="{17FA5F32-A514-4185-93E3-698A19337EEB}" type="slidenum">
              <a:rPr lang="ru-RU" smtClean="0"/>
              <a:t>46</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aaam.ru/upload/blogs/09685b11483a44273a7d2ac86ce7441c.jpg.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1286" y="404664"/>
            <a:ext cx="7987348" cy="5990511"/>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fld id="{17FA5F32-A514-4185-93E3-698A19337EEB}" type="slidenum">
              <a:rPr lang="ru-RU" smtClean="0"/>
              <a:t>47</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отпечатки ручек и ноже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708920"/>
            <a:ext cx="5099581" cy="38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8" name="Picture 4" descr="отпечатки ручек и ноже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9965"/>
            <a:ext cx="3357193" cy="338517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48</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8147" y="-30852"/>
            <a:ext cx="6984776" cy="769441"/>
          </a:xfrm>
          <a:prstGeom prst="rect">
            <a:avLst/>
          </a:prstGeom>
          <a:noFill/>
        </p:spPr>
        <p:txBody>
          <a:bodyPr wrap="square" rtlCol="0">
            <a:spAutoFit/>
          </a:bodyPr>
          <a:lstStyle/>
          <a:p>
            <a:pPr algn="ctr"/>
            <a:r>
              <a:rPr lang="ru-RU" sz="4400" b="1" dirty="0" smtClean="0"/>
              <a:t>Оттиск поролоном</a:t>
            </a:r>
          </a:p>
        </p:txBody>
      </p:sp>
      <p:sp>
        <p:nvSpPr>
          <p:cNvPr id="4" name="Содержимое 3"/>
          <p:cNvSpPr>
            <a:spLocks noGrp="1"/>
          </p:cNvSpPr>
          <p:nvPr>
            <p:ph sz="half" idx="4294967295"/>
          </p:nvPr>
        </p:nvSpPr>
        <p:spPr>
          <a:xfrm>
            <a:off x="4860031" y="1412776"/>
            <a:ext cx="4032449" cy="4968551"/>
          </a:xfrm>
          <a:prstGeom prst="rect">
            <a:avLst/>
          </a:prstGeom>
        </p:spPr>
        <p:txBody>
          <a:bodyPr>
            <a:normAutofit/>
          </a:bodyPr>
          <a:lstStyle/>
          <a:p>
            <a:pPr marL="0" indent="0" algn="just" eaLnBrk="1" fontAlgn="auto" hangingPunct="1">
              <a:spcBef>
                <a:spcPts val="0"/>
              </a:spcBef>
              <a:spcAft>
                <a:spcPts val="0"/>
              </a:spcAft>
              <a:buClr>
                <a:schemeClr val="accent3"/>
              </a:buClr>
              <a:buFont typeface="Wingdings 2" pitchFamily="18" charset="2"/>
              <a:buNone/>
              <a:defRPr/>
            </a:pPr>
            <a:r>
              <a:rPr lang="ru-RU" b="1" i="1" dirty="0" smtClean="0">
                <a:solidFill>
                  <a:srgbClr val="FFFF00"/>
                </a:solidFill>
              </a:rPr>
              <a:t>Возраст:</a:t>
            </a:r>
            <a:r>
              <a:rPr lang="ru-RU" dirty="0" smtClean="0">
                <a:solidFill>
                  <a:srgbClr val="FFFF00"/>
                </a:solidFill>
              </a:rPr>
              <a:t> </a:t>
            </a:r>
            <a:r>
              <a:rPr lang="ru-RU" dirty="0" smtClean="0"/>
              <a:t>от четырех лет.</a:t>
            </a:r>
          </a:p>
          <a:p>
            <a:pPr marL="0" indent="0" algn="just" eaLnBrk="1" fontAlgn="auto" hangingPunct="1">
              <a:spcBef>
                <a:spcPts val="0"/>
              </a:spcBef>
              <a:spcAft>
                <a:spcPts val="0"/>
              </a:spcAft>
              <a:buClr>
                <a:schemeClr val="accent3"/>
              </a:buClr>
              <a:buFont typeface="Wingdings 2" pitchFamily="18" charset="2"/>
              <a:buNone/>
              <a:defRPr/>
            </a:pPr>
            <a:r>
              <a:rPr lang="ru-RU" b="1" i="1" dirty="0" smtClean="0">
                <a:solidFill>
                  <a:srgbClr val="FFFF00"/>
                </a:solidFill>
              </a:rPr>
              <a:t>Способ   получения   изображения:   </a:t>
            </a:r>
            <a:r>
              <a:rPr lang="ru-RU" dirty="0" smtClean="0"/>
              <a:t>ребенок   прижимает   поролон   к штемпельной подушке с краской и наносит оттиск на бумагу. Для изменения цвета берутся другие мисочка и поролон. </a:t>
            </a:r>
          </a:p>
          <a:p>
            <a:pPr marL="0" indent="0" eaLnBrk="1" fontAlgn="auto" hangingPunct="1">
              <a:spcBef>
                <a:spcPts val="0"/>
              </a:spcBef>
              <a:spcAft>
                <a:spcPts val="0"/>
              </a:spcAft>
              <a:buClr>
                <a:schemeClr val="accent3"/>
              </a:buClr>
              <a:buFont typeface="Wingdings 2"/>
              <a:buChar char=""/>
              <a:defRPr/>
            </a:pPr>
            <a:endParaRPr lang="ru-RU" dirty="0">
              <a:solidFill>
                <a:schemeClr val="tx1">
                  <a:lumMod val="75000"/>
                </a:schemeClr>
              </a:solidFill>
            </a:endParaRPr>
          </a:p>
        </p:txBody>
      </p:sp>
      <p:pic>
        <p:nvPicPr>
          <p:cNvPr id="5" name="Picture 2" descr="G:\Фото Для презентации\Изображение 005.jpg"/>
          <p:cNvPicPr>
            <a:picLocks noGrp="1" noChangeAspect="1" noChangeArrowheads="1"/>
          </p:cNvPicPr>
          <p:nvPr>
            <p:ph sz="half" idx="1"/>
          </p:nvPr>
        </p:nvPicPr>
        <p:blipFill rotWithShape="1">
          <a:blip r:embed="rId2"/>
          <a:srcRect r="15972"/>
          <a:stretch/>
        </p:blipFill>
        <p:spPr>
          <a:xfrm>
            <a:off x="695963" y="836712"/>
            <a:ext cx="3384376" cy="3021541"/>
          </a:xfrm>
          <a:effectLst>
            <a:outerShdw blurRad="292100" dist="139700" dir="2700000" algn="tl" rotWithShape="0">
              <a:srgbClr val="333333">
                <a:alpha val="65000"/>
              </a:srgbClr>
            </a:outerShdw>
          </a:effectLst>
        </p:spPr>
      </p:pic>
      <p:pic>
        <p:nvPicPr>
          <p:cNvPr id="6" name="Picture 5"/>
          <p:cNvPicPr>
            <a:picLocks noChangeAspect="1" noChangeArrowheads="1"/>
          </p:cNvPicPr>
          <p:nvPr/>
        </p:nvPicPr>
        <p:blipFill>
          <a:blip r:embed="rId3"/>
          <a:srcRect/>
          <a:stretch>
            <a:fillRect/>
          </a:stretch>
        </p:blipFill>
        <p:spPr bwMode="auto">
          <a:xfrm>
            <a:off x="683568" y="4149080"/>
            <a:ext cx="3373438" cy="2351088"/>
          </a:xfrm>
          <a:prstGeom prst="rect">
            <a:avLst/>
          </a:prstGeom>
          <a:ln>
            <a:noFill/>
          </a:ln>
          <a:effectLst>
            <a:outerShdw blurRad="292100" dist="139700" dir="2700000" algn="tl" rotWithShape="0">
              <a:srgbClr val="333333">
                <a:alpha val="65000"/>
              </a:srgbClr>
            </a:outerShdw>
          </a:effectLst>
        </p:spPr>
      </p:pic>
      <p:sp>
        <p:nvSpPr>
          <p:cNvPr id="2" name="Номер слайда 1"/>
          <p:cNvSpPr>
            <a:spLocks noGrp="1"/>
          </p:cNvSpPr>
          <p:nvPr>
            <p:ph type="sldNum" sz="quarter" idx="12"/>
          </p:nvPr>
        </p:nvSpPr>
        <p:spPr/>
        <p:txBody>
          <a:bodyPr/>
          <a:lstStyle/>
          <a:p>
            <a:fld id="{17FA5F32-A514-4185-93E3-698A19337EEB}" type="slidenum">
              <a:rPr lang="ru-RU" smtClean="0"/>
              <a:t>49</a:t>
            </a:fld>
            <a:endParaRPr lang="ru-RU"/>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Юля\Текстовые документы\ВШ\для семинара по ВШ 13.10.2012\0231896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3054"/>
            <a:ext cx="8093283" cy="5697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72199" y="6039982"/>
            <a:ext cx="3456384" cy="584775"/>
          </a:xfrm>
          <a:prstGeom prst="rect">
            <a:avLst/>
          </a:prstGeom>
          <a:noFill/>
        </p:spPr>
        <p:txBody>
          <a:bodyPr wrap="square" rtlCol="0">
            <a:spAutoFit/>
          </a:bodyPr>
          <a:lstStyle/>
          <a:p>
            <a:pPr algn="ctr"/>
            <a:r>
              <a:rPr lang="ru-RU" sz="3200" b="1" dirty="0" smtClean="0"/>
              <a:t>АКВАРЕЛЬ</a:t>
            </a:r>
            <a:endParaRPr lang="ru-RU" sz="32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5</a:t>
            </a:fld>
            <a:endParaRPr lang="ru-RU"/>
          </a:p>
        </p:txBody>
      </p:sp>
    </p:spTree>
    <p:extLst>
      <p:ext uri="{BB962C8B-B14F-4D97-AF65-F5344CB8AC3E}">
        <p14:creationId xmlns:p14="http://schemas.microsoft.com/office/powerpoint/2010/main" val="867813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648200" y="1124744"/>
            <a:ext cx="3852863" cy="5230019"/>
          </a:xfrm>
        </p:spPr>
        <p:txBody>
          <a:bodyPr/>
          <a:lstStyle/>
          <a:p>
            <a:pPr marL="0" indent="0" algn="just">
              <a:spcBef>
                <a:spcPct val="0"/>
              </a:spcBef>
              <a:buFont typeface="Wingdings 2" pitchFamily="18" charset="2"/>
              <a:buNone/>
            </a:pPr>
            <a:r>
              <a:rPr lang="ru-RU" sz="2400" b="1" i="1" dirty="0" smtClean="0">
                <a:solidFill>
                  <a:srgbClr val="FFFF00"/>
                </a:solidFill>
              </a:rPr>
              <a:t>Возраст:</a:t>
            </a:r>
            <a:r>
              <a:rPr lang="ru-RU" sz="2400" b="1" dirty="0" smtClean="0">
                <a:solidFill>
                  <a:srgbClr val="FFFF00"/>
                </a:solidFill>
              </a:rPr>
              <a:t> </a:t>
            </a:r>
            <a:r>
              <a:rPr lang="ru-RU" sz="2400" b="1" dirty="0" smtClean="0"/>
              <a:t>от пяти лет.</a:t>
            </a:r>
          </a:p>
          <a:p>
            <a:pPr marL="0" indent="0" algn="just">
              <a:spcBef>
                <a:spcPct val="0"/>
              </a:spcBef>
              <a:buFont typeface="Wingdings 2" pitchFamily="18" charset="2"/>
              <a:buNone/>
            </a:pPr>
            <a:r>
              <a:rPr lang="ru-RU" sz="2400" b="1" i="1" dirty="0" smtClean="0">
                <a:solidFill>
                  <a:srgbClr val="FFFF00"/>
                </a:solidFill>
              </a:rPr>
              <a:t>Способ  получения  изображения:  </a:t>
            </a:r>
            <a:r>
              <a:rPr lang="ru-RU" sz="2400" b="1" dirty="0" smtClean="0"/>
              <a:t>ребенок  покрывает листок дерева красками  разных  цветов,  затем  прикладывает  его  к  бумаге  окрашенной стороной  для  получения  отпечатка.   Каждый  раз  берется  новый  листок. Черешки у листьев можно дорисовать кистью</a:t>
            </a:r>
            <a:r>
              <a:rPr lang="ru-RU" sz="2400" b="1" dirty="0" smtClean="0">
                <a:solidFill>
                  <a:schemeClr val="bg1"/>
                </a:solidFill>
              </a:rPr>
              <a:t>. </a:t>
            </a:r>
          </a:p>
        </p:txBody>
      </p:sp>
      <p:pic>
        <p:nvPicPr>
          <p:cNvPr id="6" name="Picture 9" descr="C:\Documents and Settings\Admin\Рабочий стол\с флешки март\картинки нетрад.рис\thum_489484964910c409f3.jpg"/>
          <p:cNvPicPr>
            <a:picLocks noChangeAspect="1" noChangeArrowheads="1"/>
          </p:cNvPicPr>
          <p:nvPr/>
        </p:nvPicPr>
        <p:blipFill>
          <a:blip r:embed="rId2"/>
          <a:srcRect/>
          <a:stretch>
            <a:fillRect/>
          </a:stretch>
        </p:blipFill>
        <p:spPr bwMode="auto">
          <a:xfrm>
            <a:off x="674823" y="3044664"/>
            <a:ext cx="2880320" cy="3625452"/>
          </a:xfrm>
          <a:prstGeom prst="rect">
            <a:avLst/>
          </a:prstGeom>
          <a:ln>
            <a:noFill/>
          </a:ln>
          <a:effectLst>
            <a:outerShdw blurRad="292100" dist="139700" dir="2700000" algn="tl" rotWithShape="0">
              <a:srgbClr val="333333">
                <a:alpha val="65000"/>
              </a:srgbClr>
            </a:outerShdw>
          </a:effectLst>
        </p:spPr>
      </p:pic>
      <p:pic>
        <p:nvPicPr>
          <p:cNvPr id="13319" name="Picture 7" descr="C:\Documents and Settings\User\Рабочий стол\Безымянный9.png"/>
          <p:cNvPicPr>
            <a:picLocks noGrp="1" noChangeAspect="1" noChangeArrowheads="1"/>
          </p:cNvPicPr>
          <p:nvPr>
            <p:ph sz="half" idx="1"/>
          </p:nvPr>
        </p:nvPicPr>
        <p:blipFill>
          <a:blip r:embed="rId3"/>
          <a:srcRect/>
          <a:stretch>
            <a:fillRect/>
          </a:stretch>
        </p:blipFill>
        <p:spPr>
          <a:xfrm>
            <a:off x="303201" y="738589"/>
            <a:ext cx="3623564" cy="2042339"/>
          </a:xfrm>
          <a:effectLst>
            <a:outerShdw blurRad="292100" dist="139700" dir="2700000" algn="tl" rotWithShape="0">
              <a:srgbClr val="333333">
                <a:alpha val="65000"/>
              </a:srgbClr>
            </a:outerShdw>
          </a:effectLst>
        </p:spPr>
      </p:pic>
      <p:sp>
        <p:nvSpPr>
          <p:cNvPr id="8" name="TextBox 7"/>
          <p:cNvSpPr txBox="1"/>
          <p:nvPr/>
        </p:nvSpPr>
        <p:spPr>
          <a:xfrm>
            <a:off x="1158147" y="-30852"/>
            <a:ext cx="6984776" cy="769441"/>
          </a:xfrm>
          <a:prstGeom prst="rect">
            <a:avLst/>
          </a:prstGeom>
          <a:noFill/>
        </p:spPr>
        <p:txBody>
          <a:bodyPr wrap="square" rtlCol="0">
            <a:spAutoFit/>
          </a:bodyPr>
          <a:lstStyle/>
          <a:p>
            <a:pPr algn="ctr"/>
            <a:r>
              <a:rPr lang="ru-RU" sz="4400" b="1" dirty="0" smtClean="0"/>
              <a:t>Отпечатки листьев</a:t>
            </a:r>
          </a:p>
        </p:txBody>
      </p:sp>
      <p:sp>
        <p:nvSpPr>
          <p:cNvPr id="3" name="Номер слайда 2"/>
          <p:cNvSpPr>
            <a:spLocks noGrp="1"/>
          </p:cNvSpPr>
          <p:nvPr>
            <p:ph type="sldNum" sz="quarter" idx="12"/>
          </p:nvPr>
        </p:nvSpPr>
        <p:spPr/>
        <p:txBody>
          <a:bodyPr/>
          <a:lstStyle/>
          <a:p>
            <a:fld id="{17FA5F32-A514-4185-93E3-698A19337EEB}" type="slidenum">
              <a:rPr lang="ru-RU" smtClean="0"/>
              <a:t>50</a:t>
            </a:fld>
            <a:endParaRPr lang="ru-RU"/>
          </a:p>
        </p:txBody>
      </p:sp>
    </p:spTree>
    <p:extLst>
      <p:ext uri="{BB962C8B-B14F-4D97-AF65-F5344CB8AC3E}">
        <p14:creationId xmlns:p14="http://schemas.microsoft.com/office/powerpoint/2010/main" val="2623481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51</a:t>
            </a:fld>
            <a:endParaRPr lang="ru-RU"/>
          </a:p>
        </p:txBody>
      </p:sp>
      <p:sp>
        <p:nvSpPr>
          <p:cNvPr id="3" name="TextBox 2"/>
          <p:cNvSpPr txBox="1"/>
          <p:nvPr/>
        </p:nvSpPr>
        <p:spPr>
          <a:xfrm>
            <a:off x="179512" y="-30852"/>
            <a:ext cx="8784975" cy="769441"/>
          </a:xfrm>
          <a:prstGeom prst="rect">
            <a:avLst/>
          </a:prstGeom>
          <a:noFill/>
        </p:spPr>
        <p:txBody>
          <a:bodyPr wrap="square" rtlCol="0">
            <a:spAutoFit/>
          </a:bodyPr>
          <a:lstStyle/>
          <a:p>
            <a:pPr algn="ctr"/>
            <a:r>
              <a:rPr lang="ru-RU" sz="4400" b="1" dirty="0" smtClean="0"/>
              <a:t>Восковые мелки + акварель</a:t>
            </a:r>
          </a:p>
        </p:txBody>
      </p:sp>
      <p:pic>
        <p:nvPicPr>
          <p:cNvPr id="4" name="Picture 6" descr="C:\Documents and Settings\Admin\Рабочий стол\маринко\bel3.jpg"/>
          <p:cNvPicPr>
            <a:picLocks noGrp="1" noChangeAspect="1" noChangeArrowheads="1"/>
          </p:cNvPicPr>
          <p:nvPr>
            <p:ph sz="half" idx="1"/>
          </p:nvPr>
        </p:nvPicPr>
        <p:blipFill>
          <a:blip r:embed="rId2"/>
          <a:srcRect/>
          <a:stretch>
            <a:fillRect/>
          </a:stretch>
        </p:blipFill>
        <p:spPr>
          <a:xfrm>
            <a:off x="577259" y="751232"/>
            <a:ext cx="3055185" cy="2519801"/>
          </a:xfrm>
          <a:prstGeom prst="rect">
            <a:avLst/>
          </a:prstGeom>
          <a:ln>
            <a:noFill/>
          </a:ln>
          <a:effectLst>
            <a:outerShdw blurRad="292100" dist="139700" dir="2700000" algn="tl" rotWithShape="0">
              <a:srgbClr val="333333">
                <a:alpha val="65000"/>
              </a:srgbClr>
            </a:outerShdw>
          </a:effectLst>
        </p:spPr>
      </p:pic>
      <p:sp>
        <p:nvSpPr>
          <p:cNvPr id="6" name="Содержимое 3"/>
          <p:cNvSpPr txBox="1">
            <a:spLocks/>
          </p:cNvSpPr>
          <p:nvPr/>
        </p:nvSpPr>
        <p:spPr>
          <a:xfrm>
            <a:off x="3779912" y="908720"/>
            <a:ext cx="5149776" cy="2160240"/>
          </a:xfrm>
          <a:prstGeom prst="rect">
            <a:avLst/>
          </a:prstGeom>
        </p:spPr>
        <p:txBody>
          <a:bodyPr>
            <a:noAutofit/>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just" fontAlgn="auto">
              <a:spcBef>
                <a:spcPts val="0"/>
              </a:spcBef>
              <a:spcAft>
                <a:spcPts val="0"/>
              </a:spcAft>
              <a:buClr>
                <a:schemeClr val="accent3"/>
              </a:buClr>
              <a:buFont typeface="Wingdings 2" pitchFamily="18" charset="2"/>
              <a:buNone/>
              <a:defRPr/>
            </a:pPr>
            <a:r>
              <a:rPr lang="ru-RU" sz="2200" b="1" i="1" dirty="0" smtClean="0">
                <a:solidFill>
                  <a:srgbClr val="FFFF00"/>
                </a:solidFill>
              </a:rPr>
              <a:t>Возраст:</a:t>
            </a:r>
            <a:r>
              <a:rPr lang="ru-RU" sz="2200" dirty="0" smtClean="0">
                <a:solidFill>
                  <a:srgbClr val="FFFF00"/>
                </a:solidFill>
              </a:rPr>
              <a:t> </a:t>
            </a:r>
            <a:r>
              <a:rPr lang="ru-RU" sz="2200" dirty="0" smtClean="0"/>
              <a:t>от четырех лет.</a:t>
            </a:r>
          </a:p>
          <a:p>
            <a:pPr marL="0" indent="0" algn="just" fontAlgn="auto">
              <a:spcBef>
                <a:spcPts val="0"/>
              </a:spcBef>
              <a:spcAft>
                <a:spcPts val="0"/>
              </a:spcAft>
              <a:buClr>
                <a:schemeClr val="accent3"/>
              </a:buClr>
              <a:buFont typeface="Wingdings 2" pitchFamily="18" charset="2"/>
              <a:buNone/>
              <a:defRPr/>
            </a:pPr>
            <a:r>
              <a:rPr lang="ru-RU" sz="2200" b="1" i="1" dirty="0" smtClean="0">
                <a:solidFill>
                  <a:srgbClr val="FFFF00"/>
                </a:solidFill>
              </a:rPr>
              <a:t>Способ получения изображения:</a:t>
            </a:r>
            <a:r>
              <a:rPr lang="ru-RU" sz="2200" dirty="0" smtClean="0">
                <a:solidFill>
                  <a:srgbClr val="FFFF00"/>
                </a:solidFill>
              </a:rPr>
              <a:t> </a:t>
            </a:r>
          </a:p>
          <a:p>
            <a:pPr marL="0" indent="0" algn="just" fontAlgn="auto">
              <a:spcBef>
                <a:spcPts val="0"/>
              </a:spcBef>
              <a:spcAft>
                <a:spcPts val="0"/>
              </a:spcAft>
              <a:buClr>
                <a:schemeClr val="accent3"/>
              </a:buClr>
              <a:buFont typeface="Wingdings 2" pitchFamily="18" charset="2"/>
              <a:buNone/>
              <a:defRPr/>
            </a:pPr>
            <a:r>
              <a:rPr lang="ru-RU" sz="2200" dirty="0" smtClean="0"/>
              <a:t>ребенок рисует восковыми карандашами на белой бумаге. Затем закрашивает лист акварелью в один или несколько цветов. Рисунок восковыми карандашами остается </a:t>
            </a:r>
            <a:r>
              <a:rPr lang="ru-RU" sz="2200" dirty="0" err="1" smtClean="0"/>
              <a:t>незакрашенным</a:t>
            </a:r>
            <a:r>
              <a:rPr lang="ru-RU" sz="2200" dirty="0" smtClean="0"/>
              <a:t>.</a:t>
            </a:r>
          </a:p>
          <a:p>
            <a:pPr marL="274320" indent="-274320" algn="just" fontAlgn="auto">
              <a:spcAft>
                <a:spcPts val="0"/>
              </a:spcAft>
              <a:buClr>
                <a:schemeClr val="accent3"/>
              </a:buClr>
              <a:buFont typeface="Wingdings 2"/>
              <a:buNone/>
              <a:defRPr/>
            </a:pPr>
            <a:endParaRPr lang="ru-RU" sz="2200" dirty="0"/>
          </a:p>
        </p:txBody>
      </p:sp>
      <p:pic>
        <p:nvPicPr>
          <p:cNvPr id="7" name="Picture 12" descr="C:\Documents and Settings\Admin\Рабочий стол\маринко\8a_1.JPG"/>
          <p:cNvPicPr>
            <a:picLocks noChangeAspect="1" noChangeArrowheads="1"/>
          </p:cNvPicPr>
          <p:nvPr/>
        </p:nvPicPr>
        <p:blipFill>
          <a:blip r:embed="rId3" cstate="print"/>
          <a:srcRect/>
          <a:stretch>
            <a:fillRect/>
          </a:stretch>
        </p:blipFill>
        <p:spPr bwMode="auto">
          <a:xfrm>
            <a:off x="4355976" y="3668564"/>
            <a:ext cx="3786377" cy="2640755"/>
          </a:xfrm>
          <a:prstGeom prst="snip2DiagRect">
            <a:avLst/>
          </a:prstGeom>
          <a:solidFill>
            <a:srgbClr val="FFFFFF">
              <a:shade val="85000"/>
            </a:srgbClr>
          </a:solidFill>
          <a:ln w="889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9" descr="C:\Documents and Settings\Admin\Рабочий стол\маринко\987.jpg"/>
          <p:cNvPicPr>
            <a:picLocks noChangeAspect="1" noChangeArrowheads="1"/>
          </p:cNvPicPr>
          <p:nvPr/>
        </p:nvPicPr>
        <p:blipFill>
          <a:blip r:embed="rId4" cstate="print"/>
          <a:srcRect/>
          <a:stretch>
            <a:fillRect/>
          </a:stretch>
        </p:blipFill>
        <p:spPr bwMode="auto">
          <a:xfrm>
            <a:off x="1043608" y="3607740"/>
            <a:ext cx="2122488" cy="2928937"/>
          </a:xfrm>
          <a:prstGeom prst="round2DiagRect">
            <a:avLst>
              <a:gd name="adj1" fmla="val 16667"/>
              <a:gd name="adj2" fmla="val 0"/>
            </a:avLst>
          </a:prstGeom>
          <a:ln w="88900" cap="sq">
            <a:solidFill>
              <a:srgbClr val="990033"/>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52</a:t>
            </a:fld>
            <a:endParaRPr lang="ru-RU"/>
          </a:p>
        </p:txBody>
      </p:sp>
      <p:sp>
        <p:nvSpPr>
          <p:cNvPr id="3" name="TextBox 2"/>
          <p:cNvSpPr txBox="1"/>
          <p:nvPr/>
        </p:nvSpPr>
        <p:spPr>
          <a:xfrm>
            <a:off x="1158147" y="0"/>
            <a:ext cx="6984776" cy="769441"/>
          </a:xfrm>
          <a:prstGeom prst="rect">
            <a:avLst/>
          </a:prstGeom>
          <a:noFill/>
        </p:spPr>
        <p:txBody>
          <a:bodyPr wrap="square" rtlCol="0">
            <a:spAutoFit/>
          </a:bodyPr>
          <a:lstStyle/>
          <a:p>
            <a:pPr algn="ctr"/>
            <a:r>
              <a:rPr lang="ru-RU" sz="4400" b="1" dirty="0" smtClean="0"/>
              <a:t>Монотипия</a:t>
            </a:r>
          </a:p>
        </p:txBody>
      </p:sp>
      <p:sp>
        <p:nvSpPr>
          <p:cNvPr id="4" name="Содержимое 3"/>
          <p:cNvSpPr>
            <a:spLocks noGrp="1"/>
          </p:cNvSpPr>
          <p:nvPr>
            <p:ph sz="half" idx="4294967295"/>
          </p:nvPr>
        </p:nvSpPr>
        <p:spPr>
          <a:xfrm>
            <a:off x="4650534" y="775458"/>
            <a:ext cx="4248097" cy="5605870"/>
          </a:xfrm>
          <a:prstGeom prst="rect">
            <a:avLst/>
          </a:prstGeom>
        </p:spPr>
        <p:txBody>
          <a:bodyPr/>
          <a:lstStyle/>
          <a:p>
            <a:pPr marL="0" indent="0" algn="just">
              <a:spcBef>
                <a:spcPct val="0"/>
              </a:spcBef>
              <a:buFont typeface="Wingdings 2" pitchFamily="18" charset="2"/>
              <a:buNone/>
            </a:pPr>
            <a:r>
              <a:rPr lang="ru-RU" sz="2200" b="1" i="1" dirty="0" smtClean="0">
                <a:solidFill>
                  <a:srgbClr val="FFFF00"/>
                </a:solidFill>
              </a:rPr>
              <a:t>Возраст: </a:t>
            </a:r>
            <a:r>
              <a:rPr lang="ru-RU" sz="2200" dirty="0" smtClean="0"/>
              <a:t>от пяти лет.</a:t>
            </a:r>
          </a:p>
          <a:p>
            <a:pPr marL="0" indent="0" algn="just">
              <a:spcBef>
                <a:spcPct val="0"/>
              </a:spcBef>
              <a:buFont typeface="Wingdings 2" pitchFamily="18" charset="2"/>
              <a:buNone/>
            </a:pPr>
            <a:r>
              <a:rPr lang="ru-RU" sz="2200" b="1" i="1" dirty="0" smtClean="0">
                <a:solidFill>
                  <a:srgbClr val="FFFF00"/>
                </a:solidFill>
              </a:rPr>
              <a:t>Способ получения изображения: </a:t>
            </a:r>
            <a:r>
              <a:rPr lang="ru-RU" sz="2200" dirty="0" smtClean="0"/>
              <a:t>ребенок складывает лист бумаги вдвое и на одной его половине рисует половину изображаемого предмета (предметы выбираются симметричные). После рисования каждой части предмета, пока не высохла краска, лист снова складывается пополам для получения отпечатка. Затем изображение можно украсить, также складывая лист после рисования нескольких украшений.</a:t>
            </a:r>
          </a:p>
          <a:p>
            <a:pPr marL="0" indent="0" algn="just"/>
            <a:endParaRPr lang="ru-RU" sz="2200" dirty="0" smtClean="0"/>
          </a:p>
        </p:txBody>
      </p:sp>
      <p:pic>
        <p:nvPicPr>
          <p:cNvPr id="5" name="Рисунок 12" descr="сканирование0004"/>
          <p:cNvPicPr>
            <a:picLocks noChangeAspect="1" noChangeArrowheads="1"/>
          </p:cNvPicPr>
          <p:nvPr/>
        </p:nvPicPr>
        <p:blipFill>
          <a:blip r:embed="rId2"/>
          <a:srcRect t="4442"/>
          <a:stretch>
            <a:fillRect/>
          </a:stretch>
        </p:blipFill>
        <p:spPr bwMode="auto">
          <a:xfrm>
            <a:off x="461964" y="4005063"/>
            <a:ext cx="3714750" cy="2663825"/>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pic>
        <p:nvPicPr>
          <p:cNvPr id="10242" name="Picture 2" descr="уроки рисования для дете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002186"/>
            <a:ext cx="3559575" cy="2498822"/>
          </a:xfrm>
          <a:prstGeom prst="round2DiagRect">
            <a:avLst>
              <a:gd name="adj1" fmla="val 16667"/>
              <a:gd name="adj2" fmla="val 0"/>
            </a:avLst>
          </a:prstGeom>
          <a:ln w="88900" cap="sq">
            <a:solidFill>
              <a:schemeClr val="accent6">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53</a:t>
            </a:fld>
            <a:endParaRPr lang="ru-RU"/>
          </a:p>
        </p:txBody>
      </p:sp>
      <p:sp>
        <p:nvSpPr>
          <p:cNvPr id="5" name="TextBox 4"/>
          <p:cNvSpPr txBox="1"/>
          <p:nvPr/>
        </p:nvSpPr>
        <p:spPr>
          <a:xfrm>
            <a:off x="1158147" y="0"/>
            <a:ext cx="6984776" cy="830997"/>
          </a:xfrm>
          <a:prstGeom prst="rect">
            <a:avLst/>
          </a:prstGeom>
          <a:noFill/>
        </p:spPr>
        <p:txBody>
          <a:bodyPr wrap="square" rtlCol="0">
            <a:spAutoFit/>
          </a:bodyPr>
          <a:lstStyle/>
          <a:p>
            <a:pPr algn="ctr"/>
            <a:r>
              <a:rPr lang="ru-RU" sz="4800" b="1" dirty="0" err="1" smtClean="0"/>
              <a:t>Кляксография</a:t>
            </a:r>
            <a:endParaRPr lang="ru-RU" sz="4800" b="1" dirty="0" smtClean="0"/>
          </a:p>
        </p:txBody>
      </p:sp>
      <p:sp>
        <p:nvSpPr>
          <p:cNvPr id="6" name="TextBox 5"/>
          <p:cNvSpPr txBox="1"/>
          <p:nvPr/>
        </p:nvSpPr>
        <p:spPr>
          <a:xfrm>
            <a:off x="4650534" y="947011"/>
            <a:ext cx="4313953" cy="5509200"/>
          </a:xfrm>
          <a:prstGeom prst="rect">
            <a:avLst/>
          </a:prstGeom>
          <a:noFill/>
        </p:spPr>
        <p:txBody>
          <a:bodyPr wrap="square" rtlCol="0">
            <a:spAutoFit/>
          </a:bodyPr>
          <a:lstStyle/>
          <a:p>
            <a:pPr algn="just"/>
            <a:r>
              <a:rPr lang="ru-RU" sz="2200" b="1" i="1" dirty="0">
                <a:solidFill>
                  <a:srgbClr val="FFFF00"/>
                </a:solidFill>
              </a:rPr>
              <a:t>Возраст</a:t>
            </a:r>
            <a:r>
              <a:rPr lang="ru-RU" sz="2200" dirty="0"/>
              <a:t>: от пяти лет.</a:t>
            </a:r>
          </a:p>
          <a:p>
            <a:pPr algn="just"/>
            <a:r>
              <a:rPr lang="ru-RU" sz="2200" b="1" i="1" dirty="0">
                <a:solidFill>
                  <a:srgbClr val="FFFF00"/>
                </a:solidFill>
              </a:rPr>
              <a:t>Способ получения изображения:</a:t>
            </a:r>
          </a:p>
          <a:p>
            <a:pPr algn="just"/>
            <a:r>
              <a:rPr lang="ru-RU" sz="2200" dirty="0" smtClean="0"/>
              <a:t>ребенок лопаточкой или пластиковой ложкой выкладывает гуашь на бумагу. </a:t>
            </a:r>
            <a:r>
              <a:rPr lang="ru-RU" sz="2200" dirty="0"/>
              <a:t>В результате получаются пятна в произвольном порядке. Затем лист </a:t>
            </a:r>
            <a:r>
              <a:rPr lang="ru-RU" sz="2200" dirty="0" smtClean="0"/>
              <a:t>складывается пополам </a:t>
            </a:r>
            <a:r>
              <a:rPr lang="ru-RU" sz="2200" dirty="0"/>
              <a:t>и </a:t>
            </a:r>
            <a:r>
              <a:rPr lang="ru-RU" sz="2200" dirty="0" smtClean="0"/>
              <a:t>прижимается. </a:t>
            </a:r>
            <a:r>
              <a:rPr lang="ru-RU" sz="2200" dirty="0"/>
              <a:t>Далее </a:t>
            </a:r>
            <a:r>
              <a:rPr lang="ru-RU" sz="2200" dirty="0" smtClean="0"/>
              <a:t>лист разворачивается, </a:t>
            </a:r>
            <a:r>
              <a:rPr lang="ru-RU" sz="2200" dirty="0"/>
              <a:t>изображение рассматривается: определяется, на что оно похоже. Недостающие детали дорисовываются</a:t>
            </a:r>
            <a:r>
              <a:rPr lang="ru-RU" sz="2200" dirty="0" smtClean="0"/>
              <a:t>.</a:t>
            </a:r>
          </a:p>
          <a:p>
            <a:pPr algn="just"/>
            <a:r>
              <a:rPr lang="ru-RU" sz="2200" dirty="0" smtClean="0"/>
              <a:t>(Можно накрыть лист другим листом, прижать, затем отнять)</a:t>
            </a:r>
            <a:endParaRPr lang="ru-RU" sz="2200" dirty="0"/>
          </a:p>
          <a:p>
            <a:pPr algn="just"/>
            <a:endParaRPr lang="ru-RU" sz="2200" dirty="0"/>
          </a:p>
        </p:txBody>
      </p:sp>
      <p:pic>
        <p:nvPicPr>
          <p:cNvPr id="9218" name="Picture 2" descr="http://dev.vokent.com/nashkotyol/wp-content/uploads/2012/03/2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924"/>
          <a:stretch/>
        </p:blipFill>
        <p:spPr bwMode="auto">
          <a:xfrm>
            <a:off x="279557" y="947011"/>
            <a:ext cx="4104455" cy="25881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dev.vokent.com/nashkotyol/wp-content/uploads/2012/03/262-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28" y="3757572"/>
            <a:ext cx="4110947" cy="308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54</a:t>
            </a:fld>
            <a:endParaRPr lang="ru-RU"/>
          </a:p>
        </p:txBody>
      </p:sp>
      <p:sp>
        <p:nvSpPr>
          <p:cNvPr id="3" name="TextBox 2"/>
          <p:cNvSpPr txBox="1"/>
          <p:nvPr/>
        </p:nvSpPr>
        <p:spPr>
          <a:xfrm>
            <a:off x="44523" y="-155678"/>
            <a:ext cx="9144000" cy="830997"/>
          </a:xfrm>
          <a:prstGeom prst="rect">
            <a:avLst/>
          </a:prstGeom>
          <a:noFill/>
        </p:spPr>
        <p:txBody>
          <a:bodyPr wrap="square" rtlCol="0">
            <a:spAutoFit/>
          </a:bodyPr>
          <a:lstStyle/>
          <a:p>
            <a:pPr algn="ctr"/>
            <a:r>
              <a:rPr lang="ru-RU" sz="4800" b="1" dirty="0" err="1" smtClean="0"/>
              <a:t>Кляксография</a:t>
            </a:r>
            <a:r>
              <a:rPr lang="ru-RU" sz="4800" b="1" dirty="0" smtClean="0"/>
              <a:t> с трубочкой</a:t>
            </a:r>
          </a:p>
        </p:txBody>
      </p:sp>
      <p:sp>
        <p:nvSpPr>
          <p:cNvPr id="5" name="Прямоугольник 4"/>
          <p:cNvSpPr/>
          <p:nvPr/>
        </p:nvSpPr>
        <p:spPr>
          <a:xfrm>
            <a:off x="238696" y="415803"/>
            <a:ext cx="8820472" cy="2462213"/>
          </a:xfrm>
          <a:prstGeom prst="rect">
            <a:avLst/>
          </a:prstGeom>
        </p:spPr>
        <p:txBody>
          <a:bodyPr wrap="square">
            <a:spAutoFit/>
          </a:bodyPr>
          <a:lstStyle/>
          <a:p>
            <a:pPr algn="just"/>
            <a:r>
              <a:rPr lang="ru-RU" sz="2200" b="1" i="1" dirty="0">
                <a:solidFill>
                  <a:srgbClr val="FFFF00"/>
                </a:solidFill>
              </a:rPr>
              <a:t>Возраст</a:t>
            </a:r>
            <a:r>
              <a:rPr lang="ru-RU" sz="2200" dirty="0"/>
              <a:t>: от пяти лет.</a:t>
            </a:r>
          </a:p>
          <a:p>
            <a:pPr algn="just"/>
            <a:r>
              <a:rPr lang="ru-RU" sz="2200" b="1" i="1" dirty="0">
                <a:solidFill>
                  <a:srgbClr val="FFFF00"/>
                </a:solidFill>
              </a:rPr>
              <a:t>Способ получения изображения</a:t>
            </a:r>
            <a:r>
              <a:rPr lang="ru-RU" sz="2200" b="1" i="1" dirty="0" smtClean="0">
                <a:solidFill>
                  <a:srgbClr val="FFFF00"/>
                </a:solidFill>
              </a:rPr>
              <a:t>:</a:t>
            </a:r>
          </a:p>
          <a:p>
            <a:pPr algn="just"/>
            <a:r>
              <a:rPr lang="ru-RU" sz="2200" dirty="0"/>
              <a:t>ребенок зачерпывает пластиковой ложкой краску, выливает ее на лист, делая небольшое пятно (капельку). Затем на это пятно дует из трубочки так, чтобы ее конец не касался ни пятна, ни бумаги. При необходимости процедура повторяется, Недостающие детали дорисовываются.</a:t>
            </a:r>
          </a:p>
          <a:p>
            <a:pPr algn="just"/>
            <a:endParaRPr lang="ru-RU" sz="2200" b="1" i="1" dirty="0">
              <a:solidFill>
                <a:srgbClr val="FFFF00"/>
              </a:solidFill>
            </a:endParaRPr>
          </a:p>
        </p:txBody>
      </p:sp>
      <p:pic>
        <p:nvPicPr>
          <p:cNvPr id="16386" name="Picture 2" descr="рисование выдувание через соломинку мастер класс"/>
          <p:cNvPicPr>
            <a:picLocks noChangeAspect="1" noChangeArrowheads="1"/>
          </p:cNvPicPr>
          <p:nvPr/>
        </p:nvPicPr>
        <p:blipFill rotWithShape="1">
          <a:blip r:embed="rId2">
            <a:extLst>
              <a:ext uri="{28A0092B-C50C-407E-A947-70E740481C1C}">
                <a14:useLocalDpi xmlns:a14="http://schemas.microsoft.com/office/drawing/2010/main" val="0"/>
              </a:ext>
            </a:extLst>
          </a:blip>
          <a:srcRect b="9147"/>
          <a:stretch/>
        </p:blipFill>
        <p:spPr bwMode="auto">
          <a:xfrm>
            <a:off x="395536" y="3212976"/>
            <a:ext cx="3693286" cy="24360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klyaksograviya"/>
          <p:cNvPicPr>
            <a:picLocks noChangeAspect="1" noChangeArrowheads="1"/>
          </p:cNvPicPr>
          <p:nvPr/>
        </p:nvPicPr>
        <p:blipFill rotWithShape="1">
          <a:blip r:embed="rId3">
            <a:extLst>
              <a:ext uri="{28A0092B-C50C-407E-A947-70E740481C1C}">
                <a14:useLocalDpi xmlns:a14="http://schemas.microsoft.com/office/drawing/2010/main" val="0"/>
              </a:ext>
            </a:extLst>
          </a:blip>
          <a:srcRect b="37799"/>
          <a:stretch/>
        </p:blipFill>
        <p:spPr bwMode="auto">
          <a:xfrm>
            <a:off x="4601310" y="2649450"/>
            <a:ext cx="4258444" cy="386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55</a:t>
            </a:fld>
            <a:endParaRPr lang="ru-RU"/>
          </a:p>
        </p:txBody>
      </p:sp>
      <p:sp>
        <p:nvSpPr>
          <p:cNvPr id="3" name="TextBox 2"/>
          <p:cNvSpPr txBox="1"/>
          <p:nvPr/>
        </p:nvSpPr>
        <p:spPr>
          <a:xfrm>
            <a:off x="44523" y="-155678"/>
            <a:ext cx="9144000" cy="830997"/>
          </a:xfrm>
          <a:prstGeom prst="rect">
            <a:avLst/>
          </a:prstGeom>
          <a:noFill/>
        </p:spPr>
        <p:txBody>
          <a:bodyPr wrap="square" rtlCol="0">
            <a:spAutoFit/>
          </a:bodyPr>
          <a:lstStyle/>
          <a:p>
            <a:pPr algn="ctr"/>
            <a:r>
              <a:rPr lang="ru-RU" sz="4800" b="1" dirty="0" err="1" smtClean="0"/>
              <a:t>Кляксография</a:t>
            </a:r>
            <a:r>
              <a:rPr lang="ru-RU" sz="4800" b="1" dirty="0" smtClean="0"/>
              <a:t> с ниточкой</a:t>
            </a:r>
          </a:p>
        </p:txBody>
      </p:sp>
      <p:pic>
        <p:nvPicPr>
          <p:cNvPr id="4" name="Рисунок 1" descr="Страница 12.jpg"/>
          <p:cNvPicPr>
            <a:picLocks noChangeAspect="1"/>
          </p:cNvPicPr>
          <p:nvPr/>
        </p:nvPicPr>
        <p:blipFill rotWithShape="1">
          <a:blip r:embed="rId2">
            <a:extLst>
              <a:ext uri="{28A0092B-C50C-407E-A947-70E740481C1C}">
                <a14:useLocalDpi xmlns:a14="http://schemas.microsoft.com/office/drawing/2010/main" val="0"/>
              </a:ext>
            </a:extLst>
          </a:blip>
          <a:srcRect l="72899" t="17198" r="8551" b="36811"/>
          <a:stretch/>
        </p:blipFill>
        <p:spPr bwMode="auto">
          <a:xfrm>
            <a:off x="2802832" y="3429000"/>
            <a:ext cx="1696280" cy="31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1" descr="Страница 12.jpg"/>
          <p:cNvPicPr>
            <a:picLocks noChangeAspect="1"/>
          </p:cNvPicPr>
          <p:nvPr/>
        </p:nvPicPr>
        <p:blipFill rotWithShape="1">
          <a:blip r:embed="rId2">
            <a:extLst>
              <a:ext uri="{28A0092B-C50C-407E-A947-70E740481C1C}">
                <a14:useLocalDpi xmlns:a14="http://schemas.microsoft.com/office/drawing/2010/main" val="0"/>
              </a:ext>
            </a:extLst>
          </a:blip>
          <a:srcRect l="20870" t="58744" r="41015" b="7246"/>
          <a:stretch/>
        </p:blipFill>
        <p:spPr bwMode="auto">
          <a:xfrm rot="5400000">
            <a:off x="-252943" y="1557198"/>
            <a:ext cx="3485323" cy="233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16523" y="856357"/>
            <a:ext cx="4131941" cy="5262979"/>
          </a:xfrm>
          <a:prstGeom prst="rect">
            <a:avLst/>
          </a:prstGeom>
          <a:noFill/>
        </p:spPr>
        <p:txBody>
          <a:bodyPr wrap="square" rtlCol="0">
            <a:spAutoFit/>
          </a:bodyPr>
          <a:lstStyle/>
          <a:p>
            <a:pPr algn="just"/>
            <a:r>
              <a:rPr lang="ru-RU" sz="2400" b="1" i="1" dirty="0">
                <a:solidFill>
                  <a:srgbClr val="FFFF00"/>
                </a:solidFill>
              </a:rPr>
              <a:t>Способ получения изображения:</a:t>
            </a:r>
          </a:p>
          <a:p>
            <a:pPr algn="just"/>
            <a:r>
              <a:rPr lang="ru-RU" sz="2400" dirty="0" smtClean="0"/>
              <a:t>ребенок </a:t>
            </a:r>
            <a:r>
              <a:rPr lang="ru-RU" sz="2400" dirty="0"/>
              <a:t>опускает нитку в краску, отжимает ее. Затем на листе бумаги выкладывает из нитки изображение, оставляя один ее конец свободным. После этого сверху накладывает другой лист, прижимает, придерживает рукой, и вытягивает нитку за кончик. Недостающие детали дорисовываются.</a:t>
            </a:r>
          </a:p>
          <a:p>
            <a:pPr algn="just"/>
            <a:endParaRPr lang="ru-RU" sz="2400" dirty="0"/>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56</a:t>
            </a:fld>
            <a:endParaRPr lang="ru-RU"/>
          </a:p>
        </p:txBody>
      </p:sp>
      <p:sp>
        <p:nvSpPr>
          <p:cNvPr id="3" name="TextBox 2"/>
          <p:cNvSpPr txBox="1"/>
          <p:nvPr/>
        </p:nvSpPr>
        <p:spPr>
          <a:xfrm>
            <a:off x="44523" y="-155678"/>
            <a:ext cx="9144000" cy="830997"/>
          </a:xfrm>
          <a:prstGeom prst="rect">
            <a:avLst/>
          </a:prstGeom>
          <a:noFill/>
        </p:spPr>
        <p:txBody>
          <a:bodyPr wrap="square" rtlCol="0">
            <a:spAutoFit/>
          </a:bodyPr>
          <a:lstStyle/>
          <a:p>
            <a:pPr algn="ctr"/>
            <a:r>
              <a:rPr lang="ru-RU" sz="4800" b="1" dirty="0" smtClean="0"/>
              <a:t>Рисование печаткой</a:t>
            </a:r>
          </a:p>
        </p:txBody>
      </p:sp>
      <p:sp>
        <p:nvSpPr>
          <p:cNvPr id="4" name="Прямоугольник 3"/>
          <p:cNvSpPr/>
          <p:nvPr/>
        </p:nvSpPr>
        <p:spPr>
          <a:xfrm>
            <a:off x="4860032" y="980728"/>
            <a:ext cx="4199136" cy="4955203"/>
          </a:xfrm>
          <a:prstGeom prst="rect">
            <a:avLst/>
          </a:prstGeom>
        </p:spPr>
        <p:txBody>
          <a:bodyPr wrap="square">
            <a:spAutoFit/>
          </a:bodyPr>
          <a:lstStyle/>
          <a:p>
            <a:pPr algn="just"/>
            <a:r>
              <a:rPr lang="ru-RU" sz="2200" b="1" i="1" dirty="0">
                <a:solidFill>
                  <a:srgbClr val="FFFF00"/>
                </a:solidFill>
              </a:rPr>
              <a:t>Возраст</a:t>
            </a:r>
            <a:r>
              <a:rPr lang="ru-RU" sz="2200" dirty="0"/>
              <a:t>: от </a:t>
            </a:r>
            <a:r>
              <a:rPr lang="ru-RU" sz="2200" dirty="0" smtClean="0"/>
              <a:t>трех </a:t>
            </a:r>
            <a:r>
              <a:rPr lang="ru-RU" sz="2200" dirty="0"/>
              <a:t>лет</a:t>
            </a:r>
            <a:r>
              <a:rPr lang="ru-RU" sz="2200" dirty="0" smtClean="0"/>
              <a:t>.</a:t>
            </a:r>
          </a:p>
          <a:p>
            <a:pPr algn="just"/>
            <a:r>
              <a:rPr lang="ru-RU" sz="2200" b="1" i="1" dirty="0">
                <a:solidFill>
                  <a:srgbClr val="FFFF00"/>
                </a:solidFill>
              </a:rPr>
              <a:t>Материалы</a:t>
            </a:r>
            <a:r>
              <a:rPr lang="ru-RU" sz="2200" b="1" i="1" dirty="0" smtClean="0">
                <a:solidFill>
                  <a:srgbClr val="FFFF00"/>
                </a:solidFill>
              </a:rPr>
              <a:t>: </a:t>
            </a:r>
            <a:r>
              <a:rPr lang="ru-RU" sz="2200" dirty="0" smtClean="0">
                <a:latin typeface="Times New Roman" pitchFamily="18" charset="0"/>
                <a:cs typeface="Times New Roman" pitchFamily="18" charset="0"/>
              </a:rPr>
              <a:t>овощи </a:t>
            </a:r>
            <a:r>
              <a:rPr lang="ru-RU" sz="2200" dirty="0">
                <a:latin typeface="Times New Roman" pitchFamily="18" charset="0"/>
                <a:cs typeface="Times New Roman" pitchFamily="18" charset="0"/>
              </a:rPr>
              <a:t>(картофель, морковь, редис и т.д</a:t>
            </a:r>
            <a:r>
              <a:rPr lang="ru-RU" sz="2200" dirty="0" smtClean="0">
                <a:latin typeface="Times New Roman" pitchFamily="18" charset="0"/>
                <a:cs typeface="Times New Roman" pitchFamily="18" charset="0"/>
              </a:rPr>
              <a:t>.)</a:t>
            </a:r>
            <a:endParaRPr lang="ru-RU" sz="2200" dirty="0"/>
          </a:p>
          <a:p>
            <a:pPr algn="just"/>
            <a:r>
              <a:rPr lang="ru-RU" sz="2200" b="1" i="1" dirty="0">
                <a:solidFill>
                  <a:srgbClr val="FFFF00"/>
                </a:solidFill>
              </a:rPr>
              <a:t>Способ получения изображения</a:t>
            </a:r>
            <a:r>
              <a:rPr lang="ru-RU" sz="2200" b="1" i="1" dirty="0" smtClean="0">
                <a:solidFill>
                  <a:srgbClr val="FFFF00"/>
                </a:solidFill>
              </a:rPr>
              <a:t>: </a:t>
            </a:r>
            <a:r>
              <a:rPr lang="ru-RU" sz="2200" dirty="0" smtClean="0"/>
              <a:t>овощ разрезается пополам, на срез наносится рисунок, вырезается ножом по контуру так, чтобы он возвышался на 1 см. </a:t>
            </a:r>
            <a:r>
              <a:rPr lang="ru-RU" sz="2200" dirty="0"/>
              <a:t>Р</a:t>
            </a:r>
            <a:r>
              <a:rPr lang="ru-RU" sz="2200" dirty="0" smtClean="0"/>
              <a:t>ебёнок </a:t>
            </a:r>
            <a:r>
              <a:rPr lang="ru-RU" sz="2200" dirty="0"/>
              <a:t>прижимает печатку к штемпельной </a:t>
            </a:r>
            <a:r>
              <a:rPr lang="ru-RU" sz="2200" dirty="0" smtClean="0"/>
              <a:t>подушке с </a:t>
            </a:r>
            <a:r>
              <a:rPr lang="ru-RU" sz="2200" dirty="0"/>
              <a:t>краской (из тонкого поролона) </a:t>
            </a:r>
            <a:r>
              <a:rPr lang="ru-RU" sz="2200" dirty="0" smtClean="0"/>
              <a:t>и </a:t>
            </a:r>
            <a:r>
              <a:rPr lang="ru-RU" sz="2200" dirty="0"/>
              <a:t>наносит оттиск на бумагу.</a:t>
            </a:r>
            <a:endParaRPr lang="ru-RU" sz="2200" dirty="0" smtClean="0"/>
          </a:p>
          <a:p>
            <a:pPr algn="just"/>
            <a:endParaRPr lang="ru-RU" sz="2200" b="1" i="1" dirty="0">
              <a:solidFill>
                <a:srgbClr val="FFFF00"/>
              </a:solidFill>
            </a:endParaRPr>
          </a:p>
        </p:txBody>
      </p:sp>
      <p:pic>
        <p:nvPicPr>
          <p:cNvPr id="5" name="Picture 2" descr="C:\Documents and Settings\саша\Рабочий стол\сканированное для конкурса\2011_12_12\IMG_0006.jpg"/>
          <p:cNvPicPr>
            <a:picLocks noChangeAspect="1" noChangeArrowheads="1"/>
          </p:cNvPicPr>
          <p:nvPr/>
        </p:nvPicPr>
        <p:blipFill>
          <a:blip r:embed="rId2" cstate="screen"/>
          <a:srcRect/>
          <a:stretch>
            <a:fillRect/>
          </a:stretch>
        </p:blipFill>
        <p:spPr bwMode="auto">
          <a:xfrm>
            <a:off x="251520" y="983449"/>
            <a:ext cx="2376264" cy="2960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8" descr="IMG.jpg"/>
          <p:cNvPicPr>
            <a:picLocks noChangeAspect="1"/>
          </p:cNvPicPr>
          <p:nvPr/>
        </p:nvPicPr>
        <p:blipFill>
          <a:blip r:embed="rId3" cstate="screen"/>
          <a:srcRect/>
          <a:stretch>
            <a:fillRect/>
          </a:stretch>
        </p:blipFill>
        <p:spPr bwMode="auto">
          <a:xfrm>
            <a:off x="2195736" y="3626250"/>
            <a:ext cx="2514108" cy="2844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57</a:t>
            </a:fld>
            <a:endParaRPr lang="ru-RU"/>
          </a:p>
        </p:txBody>
      </p:sp>
      <p:sp>
        <p:nvSpPr>
          <p:cNvPr id="3" name="TextBox 2"/>
          <p:cNvSpPr txBox="1"/>
          <p:nvPr/>
        </p:nvSpPr>
        <p:spPr>
          <a:xfrm>
            <a:off x="44523" y="-155678"/>
            <a:ext cx="9144000" cy="830997"/>
          </a:xfrm>
          <a:prstGeom prst="rect">
            <a:avLst/>
          </a:prstGeom>
          <a:noFill/>
        </p:spPr>
        <p:txBody>
          <a:bodyPr wrap="square" rtlCol="0">
            <a:spAutoFit/>
          </a:bodyPr>
          <a:lstStyle/>
          <a:p>
            <a:pPr algn="ctr"/>
            <a:r>
              <a:rPr lang="ru-RU" sz="4800" b="1" dirty="0" smtClean="0"/>
              <a:t>Рисование поролоном</a:t>
            </a:r>
          </a:p>
        </p:txBody>
      </p:sp>
      <p:sp>
        <p:nvSpPr>
          <p:cNvPr id="4" name="TextBox 3"/>
          <p:cNvSpPr txBox="1"/>
          <p:nvPr/>
        </p:nvSpPr>
        <p:spPr>
          <a:xfrm>
            <a:off x="230246" y="548680"/>
            <a:ext cx="8747360" cy="2123658"/>
          </a:xfrm>
          <a:prstGeom prst="rect">
            <a:avLst/>
          </a:prstGeom>
          <a:noFill/>
        </p:spPr>
        <p:txBody>
          <a:bodyPr wrap="square" rtlCol="0">
            <a:spAutoFit/>
          </a:bodyPr>
          <a:lstStyle/>
          <a:p>
            <a:pPr algn="just"/>
            <a:r>
              <a:rPr lang="ru-RU" sz="2200" b="1" i="1" dirty="0">
                <a:solidFill>
                  <a:srgbClr val="FFFF00"/>
                </a:solidFill>
              </a:rPr>
              <a:t>Возраст</a:t>
            </a:r>
            <a:r>
              <a:rPr lang="ru-RU" sz="2200" dirty="0"/>
              <a:t>: от </a:t>
            </a:r>
            <a:r>
              <a:rPr lang="ru-RU" sz="2200" dirty="0" smtClean="0"/>
              <a:t>четырех </a:t>
            </a:r>
            <a:r>
              <a:rPr lang="ru-RU" sz="2200" dirty="0"/>
              <a:t>лет.</a:t>
            </a:r>
          </a:p>
          <a:p>
            <a:pPr algn="just"/>
            <a:r>
              <a:rPr lang="ru-RU" sz="2200" b="1" i="1" dirty="0">
                <a:solidFill>
                  <a:srgbClr val="FFFF00"/>
                </a:solidFill>
              </a:rPr>
              <a:t>Способ получения изображения:</a:t>
            </a:r>
          </a:p>
          <a:p>
            <a:pPr algn="just"/>
            <a:r>
              <a:rPr lang="ru-RU" sz="2200" dirty="0" smtClean="0"/>
              <a:t>ребёнок </a:t>
            </a:r>
            <a:r>
              <a:rPr lang="ru-RU" sz="2200" dirty="0"/>
              <a:t>прижимает печатку к штемпельной подушке с краской и наносит оттиск на бумагу. Для получения другого цвета меняются и мисочка, и печатка.</a:t>
            </a:r>
          </a:p>
          <a:p>
            <a:pPr algn="just"/>
            <a:endParaRPr lang="ru-RU" sz="2200" dirty="0"/>
          </a:p>
        </p:txBody>
      </p:sp>
      <p:pic>
        <p:nvPicPr>
          <p:cNvPr id="5" name="Picture 2" descr="C:\Documents and Settings\саша\Рабочий стол\сканированное для конкурса\2011_12_12\IMG_0007.jpg"/>
          <p:cNvPicPr>
            <a:picLocks noChangeAspect="1" noChangeArrowheads="1"/>
          </p:cNvPicPr>
          <p:nvPr/>
        </p:nvPicPr>
        <p:blipFill>
          <a:blip r:embed="rId2" cstate="screen"/>
          <a:srcRect/>
          <a:stretch>
            <a:fillRect/>
          </a:stretch>
        </p:blipFill>
        <p:spPr bwMode="auto">
          <a:xfrm>
            <a:off x="682013" y="2348880"/>
            <a:ext cx="3456384" cy="4350277"/>
          </a:xfrm>
          <a:prstGeom prst="rect">
            <a:avLst/>
          </a:prstGeom>
          <a:noFill/>
          <a:ln w="9525">
            <a:noFill/>
            <a:miter lim="800000"/>
            <a:headEnd/>
            <a:tailEnd/>
          </a:ln>
        </p:spPr>
      </p:pic>
      <p:pic>
        <p:nvPicPr>
          <p:cNvPr id="6" name="Picture 3" descr="C:\Documents and Settings\саша\Рабочий стол\сканированное для конкурса\2011_12_12\IMG_0003.jpg"/>
          <p:cNvPicPr>
            <a:picLocks noChangeAspect="1" noChangeArrowheads="1"/>
          </p:cNvPicPr>
          <p:nvPr/>
        </p:nvPicPr>
        <p:blipFill>
          <a:blip r:embed="rId3" cstate="screen"/>
          <a:srcRect/>
          <a:stretch>
            <a:fillRect/>
          </a:stretch>
        </p:blipFill>
        <p:spPr bwMode="auto">
          <a:xfrm>
            <a:off x="4355976" y="2342500"/>
            <a:ext cx="3600400" cy="4308675"/>
          </a:xfrm>
          <a:prstGeom prst="rect">
            <a:avLst/>
          </a:prstGeom>
          <a:noFill/>
          <a:ln w="9525">
            <a:noFill/>
            <a:miter lim="800000"/>
            <a:headEnd/>
            <a:tailEnd/>
          </a:ln>
        </p:spPr>
      </p:pic>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58</a:t>
            </a:fld>
            <a:endParaRPr lang="ru-RU"/>
          </a:p>
        </p:txBody>
      </p:sp>
      <p:pic>
        <p:nvPicPr>
          <p:cNvPr id="17410" name="Picture 2" descr=" Мастер-класс Граттаж: Спасибо, Елена Базарова! Бумага, Свечи. Фото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43" y="1767446"/>
            <a:ext cx="4509019" cy="33817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523" y="-155678"/>
            <a:ext cx="9144000" cy="830997"/>
          </a:xfrm>
          <a:prstGeom prst="rect">
            <a:avLst/>
          </a:prstGeom>
          <a:noFill/>
        </p:spPr>
        <p:txBody>
          <a:bodyPr wrap="square" rtlCol="0">
            <a:spAutoFit/>
          </a:bodyPr>
          <a:lstStyle/>
          <a:p>
            <a:pPr algn="ctr"/>
            <a:r>
              <a:rPr lang="ru-RU" sz="4800" b="1" dirty="0" err="1" smtClean="0"/>
              <a:t>Граттаж</a:t>
            </a:r>
            <a:endParaRPr lang="ru-RU" sz="4800" b="1" dirty="0" smtClean="0"/>
          </a:p>
        </p:txBody>
      </p:sp>
      <p:sp>
        <p:nvSpPr>
          <p:cNvPr id="5" name="Прямоугольник 4"/>
          <p:cNvSpPr/>
          <p:nvPr/>
        </p:nvSpPr>
        <p:spPr>
          <a:xfrm>
            <a:off x="4860032" y="1196752"/>
            <a:ext cx="4199136" cy="4308872"/>
          </a:xfrm>
          <a:prstGeom prst="rect">
            <a:avLst/>
          </a:prstGeom>
        </p:spPr>
        <p:txBody>
          <a:bodyPr wrap="square">
            <a:spAutoFit/>
          </a:bodyPr>
          <a:lstStyle/>
          <a:p>
            <a:pPr algn="just"/>
            <a:r>
              <a:rPr lang="ru-RU" sz="2200" b="1" i="1" dirty="0">
                <a:solidFill>
                  <a:srgbClr val="FFFF00"/>
                </a:solidFill>
              </a:rPr>
              <a:t>Возраст</a:t>
            </a:r>
            <a:r>
              <a:rPr lang="ru-RU" sz="2200" dirty="0"/>
              <a:t>: от </a:t>
            </a:r>
            <a:r>
              <a:rPr lang="ru-RU" sz="2200" dirty="0" smtClean="0"/>
              <a:t>пяти </a:t>
            </a:r>
            <a:r>
              <a:rPr lang="ru-RU" sz="2200" dirty="0"/>
              <a:t>лет</a:t>
            </a:r>
            <a:r>
              <a:rPr lang="ru-RU" sz="2200" dirty="0" smtClean="0"/>
              <a:t>.</a:t>
            </a:r>
          </a:p>
          <a:p>
            <a:pPr algn="just"/>
            <a:r>
              <a:rPr lang="ru-RU" sz="2200" b="1" i="1" dirty="0" smtClean="0">
                <a:solidFill>
                  <a:srgbClr val="FFFF00"/>
                </a:solidFill>
              </a:rPr>
              <a:t>Способ </a:t>
            </a:r>
            <a:r>
              <a:rPr lang="ru-RU" sz="2200" b="1" i="1" dirty="0">
                <a:solidFill>
                  <a:srgbClr val="FFFF00"/>
                </a:solidFill>
              </a:rPr>
              <a:t>получения изображения</a:t>
            </a:r>
            <a:r>
              <a:rPr lang="ru-RU" sz="2200" b="1" i="1" dirty="0" smtClean="0">
                <a:solidFill>
                  <a:srgbClr val="FFFF00"/>
                </a:solidFill>
              </a:rPr>
              <a:t>: </a:t>
            </a:r>
            <a:r>
              <a:rPr lang="ru-RU" sz="2200" dirty="0" smtClean="0"/>
              <a:t>лист натирается свечой (или восковыми мелками) так, чтобы он весь был покрыт слоем воска. </a:t>
            </a:r>
            <a:r>
              <a:rPr lang="ru-RU" sz="2200" dirty="0"/>
              <a:t>Затем на него наносится </a:t>
            </a:r>
            <a:r>
              <a:rPr lang="ru-RU" sz="2200" dirty="0" smtClean="0"/>
              <a:t>тушь, смешанная </a:t>
            </a:r>
            <a:r>
              <a:rPr lang="ru-RU" sz="2200" dirty="0"/>
              <a:t>с жидким </a:t>
            </a:r>
            <a:r>
              <a:rPr lang="ru-RU" sz="2200" dirty="0" smtClean="0"/>
              <a:t>мылом. </a:t>
            </a:r>
            <a:r>
              <a:rPr lang="ru-RU" sz="2200" dirty="0"/>
              <a:t>После высыхания палочкой процарапывается рисунок.</a:t>
            </a:r>
          </a:p>
          <a:p>
            <a:pPr algn="just"/>
            <a:endParaRPr lang="ru-RU" sz="2200" dirty="0" smtClean="0"/>
          </a:p>
          <a:p>
            <a:pPr algn="just"/>
            <a:endParaRPr lang="ru-RU" sz="2200" b="1" i="1" dirty="0">
              <a:solidFill>
                <a:srgbClr val="FFFF00"/>
              </a:solidFill>
            </a:endParaRPr>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59</a:t>
            </a:fld>
            <a:endParaRPr lang="ru-RU"/>
          </a:p>
        </p:txBody>
      </p:sp>
      <p:sp>
        <p:nvSpPr>
          <p:cNvPr id="3" name="Заголовок 1"/>
          <p:cNvSpPr>
            <a:spLocks noGrp="1"/>
          </p:cNvSpPr>
          <p:nvPr>
            <p:ph type="title"/>
          </p:nvPr>
        </p:nvSpPr>
        <p:spPr>
          <a:xfrm>
            <a:off x="-252536" y="2204864"/>
            <a:ext cx="9324528" cy="1872208"/>
          </a:xfrm>
          <a:ln>
            <a:noFill/>
          </a:ln>
        </p:spPr>
        <p:txBody>
          <a:bodyPr>
            <a:noAutofit/>
          </a:bodyPr>
          <a:lstStyle/>
          <a:p>
            <a:pPr marL="571500" indent="-571500" algn="ctr">
              <a:buFont typeface="Wingdings" pitchFamily="2" charset="2"/>
              <a:buChar char="ü"/>
            </a:pPr>
            <a:r>
              <a:rPr lang="ru-RU" sz="5400" dirty="0" smtClean="0">
                <a:solidFill>
                  <a:srgbClr val="FFFF00"/>
                </a:solidFill>
                <a:effectLst/>
              </a:rPr>
              <a:t> Способ изготовления поделок путем комбинирования различных техник</a:t>
            </a:r>
            <a:endParaRPr lang="ru-RU" sz="5400" dirty="0">
              <a:solidFill>
                <a:srgbClr val="FFFF00"/>
              </a:solidFill>
              <a:effectLst/>
            </a:endParaRPr>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Юля\Текстовые документы\ВШ\для семинара по ВШ 13.10.2012\g3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0"/>
            <a:ext cx="5688632" cy="5923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111728"/>
            <a:ext cx="4032448" cy="584775"/>
          </a:xfrm>
          <a:prstGeom prst="rect">
            <a:avLst/>
          </a:prstGeom>
          <a:noFill/>
        </p:spPr>
        <p:txBody>
          <a:bodyPr wrap="square" rtlCol="0">
            <a:spAutoFit/>
          </a:bodyPr>
          <a:lstStyle/>
          <a:p>
            <a:pPr algn="ctr"/>
            <a:r>
              <a:rPr lang="ru-RU" sz="3200" b="1" dirty="0" smtClean="0"/>
              <a:t>АКВАРЕЛЬ</a:t>
            </a:r>
            <a:endParaRPr lang="ru-RU" sz="32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6</a:t>
            </a:fld>
            <a:endParaRPr lang="ru-RU"/>
          </a:p>
        </p:txBody>
      </p:sp>
    </p:spTree>
    <p:extLst>
      <p:ext uri="{BB962C8B-B14F-4D97-AF65-F5344CB8AC3E}">
        <p14:creationId xmlns:p14="http://schemas.microsoft.com/office/powerpoint/2010/main" val="255176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60</a:t>
            </a:fld>
            <a:endParaRPr lang="ru-RU"/>
          </a:p>
        </p:txBody>
      </p:sp>
      <p:sp>
        <p:nvSpPr>
          <p:cNvPr id="3" name="AutoShape 2" descr="Картина из пластилина. Аппликация для детей"/>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Картина из пластилина. Аппликация для детей"/>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6" descr="Картина из пластилина. Аппликация для детей"/>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1" name="Picture 7" descr="E:\Юля\Текстовые документы\ВШ\для семинара по ВШ 13.10.2012\e8d59458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18" y="181298"/>
            <a:ext cx="4751314" cy="63323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82232" y="2492896"/>
            <a:ext cx="3961768" cy="1077218"/>
          </a:xfrm>
          <a:prstGeom prst="rect">
            <a:avLst/>
          </a:prstGeom>
          <a:noFill/>
        </p:spPr>
        <p:txBody>
          <a:bodyPr wrap="square" rtlCol="0">
            <a:spAutoFit/>
          </a:bodyPr>
          <a:lstStyle/>
          <a:p>
            <a:pPr algn="ctr"/>
            <a:r>
              <a:rPr lang="ru-RU" sz="3200" dirty="0"/>
              <a:t>К</a:t>
            </a:r>
            <a:r>
              <a:rPr lang="ru-RU" sz="3200" dirty="0" smtClean="0"/>
              <a:t>артинка </a:t>
            </a:r>
            <a:r>
              <a:rPr lang="ru-RU" sz="3200" dirty="0"/>
              <a:t>из шариков </a:t>
            </a:r>
            <a:endParaRPr lang="ru-RU" sz="3200" dirty="0" smtClean="0"/>
          </a:p>
          <a:p>
            <a:pPr algn="ctr"/>
            <a:r>
              <a:rPr lang="ru-RU" sz="3200" dirty="0" smtClean="0"/>
              <a:t>из </a:t>
            </a:r>
            <a:r>
              <a:rPr lang="ru-RU" sz="3200" dirty="0"/>
              <a:t>пластилина</a:t>
            </a:r>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7FA5F32-A514-4185-93E3-698A19337EEB}" type="slidenum">
              <a:rPr lang="ru-RU" smtClean="0"/>
              <a:t>61</a:t>
            </a:fld>
            <a:endParaRPr lang="ru-RU"/>
          </a:p>
        </p:txBody>
      </p:sp>
      <p:sp>
        <p:nvSpPr>
          <p:cNvPr id="3" name="AutoShape 2" descr="http://luntiki.ru/uploads/images/d/7/b/9/117/bccbf5d92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1" name="Picture 3" descr="E:\Юля\Текстовые документы\ВШ\для семинара по ВШ 13.10.2012\bccbf5d9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8896"/>
            <a:ext cx="7000329" cy="5696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952" y="5903893"/>
            <a:ext cx="8432105" cy="954107"/>
          </a:xfrm>
          <a:prstGeom prst="rect">
            <a:avLst/>
          </a:prstGeom>
          <a:noFill/>
        </p:spPr>
        <p:txBody>
          <a:bodyPr wrap="square" rtlCol="0">
            <a:spAutoFit/>
          </a:bodyPr>
          <a:lstStyle/>
          <a:p>
            <a:pPr algn="ctr"/>
            <a:r>
              <a:rPr lang="ru-RU" sz="2800" dirty="0" smtClean="0"/>
              <a:t>Рыбки из пластиковых тарелок (можно использовать бумажные тарелки)</a:t>
            </a:r>
            <a:endParaRPr lang="ru-RU" sz="2800" dirty="0"/>
          </a:p>
        </p:txBody>
      </p:sp>
    </p:spTree>
    <p:extLst>
      <p:ext uri="{BB962C8B-B14F-4D97-AF65-F5344CB8AC3E}">
        <p14:creationId xmlns:p14="http://schemas.microsoft.com/office/powerpoint/2010/main" val="340069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62</a:t>
            </a:fld>
            <a:endParaRPr lang="ru-RU"/>
          </a:p>
        </p:txBody>
      </p:sp>
      <p:pic>
        <p:nvPicPr>
          <p:cNvPr id="3074" name="Picture 2" descr="http://allsekrets.ru/wp-content/uploads/2012/01/heart-flow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84851"/>
            <a:ext cx="5040560" cy="6365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6136" y="2708920"/>
            <a:ext cx="2952328" cy="1815882"/>
          </a:xfrm>
          <a:prstGeom prst="rect">
            <a:avLst/>
          </a:prstGeom>
          <a:noFill/>
        </p:spPr>
        <p:txBody>
          <a:bodyPr wrap="square" rtlCol="0">
            <a:spAutoFit/>
          </a:bodyPr>
          <a:lstStyle/>
          <a:p>
            <a:pPr algn="ctr"/>
            <a:r>
              <a:rPr lang="ru-RU" sz="2800" b="1" dirty="0" smtClean="0"/>
              <a:t>Цветы из палочек от мороженного и цветной бумаги</a:t>
            </a:r>
            <a:endParaRPr lang="ru-RU" sz="2800" b="1" dirty="0"/>
          </a:p>
        </p:txBody>
      </p:sp>
    </p:spTree>
    <p:extLst>
      <p:ext uri="{BB962C8B-B14F-4D97-AF65-F5344CB8AC3E}">
        <p14:creationId xmlns:p14="http://schemas.microsoft.com/office/powerpoint/2010/main" val="1721543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63</a:t>
            </a:fld>
            <a:endParaRPr lang="ru-RU"/>
          </a:p>
        </p:txBody>
      </p:sp>
      <p:pic>
        <p:nvPicPr>
          <p:cNvPr id="4098" name="Picture 2" descr="http://www.ourkids.ru/Texts/Texts_pictures/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51" y="2378157"/>
            <a:ext cx="4283765" cy="32110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3728" y="5949280"/>
            <a:ext cx="4752528" cy="646331"/>
          </a:xfrm>
          <a:prstGeom prst="rect">
            <a:avLst/>
          </a:prstGeom>
          <a:noFill/>
        </p:spPr>
        <p:txBody>
          <a:bodyPr wrap="square" rtlCol="0">
            <a:spAutoFit/>
          </a:bodyPr>
          <a:lstStyle/>
          <a:p>
            <a:pPr algn="ctr"/>
            <a:r>
              <a:rPr lang="ru-RU" sz="3600" dirty="0"/>
              <a:t>Цветы </a:t>
            </a:r>
            <a:r>
              <a:rPr lang="ru-RU" sz="3600" dirty="0" smtClean="0"/>
              <a:t>«Ладошки»</a:t>
            </a:r>
            <a:endParaRPr lang="ru-RU" sz="3600" dirty="0"/>
          </a:p>
        </p:txBody>
      </p:sp>
      <p:pic>
        <p:nvPicPr>
          <p:cNvPr id="4100" name="Picture 4" descr="http://www.ourkids.ru/Texts/Texts_pictures/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88094"/>
            <a:ext cx="2448272" cy="18352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Букет цветов - поделка из бумаги для дете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006" y="836712"/>
            <a:ext cx="4000500" cy="4000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64</a:t>
            </a:fld>
            <a:endParaRPr lang="ru-RU"/>
          </a:p>
        </p:txBody>
      </p:sp>
      <p:pic>
        <p:nvPicPr>
          <p:cNvPr id="5122" name="Picture 2" descr="http://www.podelkidetkam.ru/wp-content/uploads/2012/04/%D0%BF%D0%BE%D0%B4%D0%B5%D0%BB%D0%BA%D0%B8-%D0%B8%D0%B7-%D1%88%D0%B8%D1%88%D0%B5%D0%BA-%D0%B8-%D0%BF%D0%BB%D0%B0%D1%81%D1%82%D0%B8%D0%BB%D0%B8%D0%BD%D0%B0-300x2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45" y="3344075"/>
            <a:ext cx="3919600" cy="31879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odelkidetkam.ru/wp-content/uploads/2012/04/%D0%BF%D0%BE%D0%B4%D0%B5%D0%BB%D0%BA%D0%B8-%D0%B8%D0%B7-%D1%88%D0%B8%D1%88%D0%B5%D0%BA-%D0%B8-%D0%BF%D0%BB%D0%B0%D1%81%D1%82%D0%B8%D0%BB%D0%B8%D0%BD%D0%B0-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692696"/>
            <a:ext cx="3343537" cy="250442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podelkidetkam.ru/wp-content/uploads/2012/04/%D0%BF%D0%BE%D0%B4%D0%B5%D0%BB%D0%BA%D0%B8-%D0%B8%D0%B7-%D1%88%D0%B8%D1%88%D0%B5%D0%BA-%D0%B8-%D0%BF%D0%BB%D0%B0%D1%81%D1%82%D0%B8%D0%BB%D0%B8%D0%BD%D0%B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52736"/>
            <a:ext cx="3642794" cy="54562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0"/>
            <a:ext cx="6840760" cy="523220"/>
          </a:xfrm>
          <a:prstGeom prst="rect">
            <a:avLst/>
          </a:prstGeom>
          <a:noFill/>
        </p:spPr>
        <p:txBody>
          <a:bodyPr wrap="square" rtlCol="0">
            <a:spAutoFit/>
          </a:bodyPr>
          <a:lstStyle/>
          <a:p>
            <a:pPr algn="ctr"/>
            <a:r>
              <a:rPr lang="ru-RU" sz="2800" b="1" dirty="0" smtClean="0"/>
              <a:t>Поделки из шишек и пластилина</a:t>
            </a:r>
            <a:endParaRPr lang="ru-RU" sz="2800" b="1" dirty="0"/>
          </a:p>
        </p:txBody>
      </p:sp>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65</a:t>
            </a:fld>
            <a:endParaRPr lang="ru-RU"/>
          </a:p>
        </p:txBody>
      </p:sp>
      <p:sp>
        <p:nvSpPr>
          <p:cNvPr id="2" name="TextBox 1"/>
          <p:cNvSpPr txBox="1"/>
          <p:nvPr/>
        </p:nvSpPr>
        <p:spPr>
          <a:xfrm>
            <a:off x="395536" y="116632"/>
            <a:ext cx="8280920" cy="1077218"/>
          </a:xfrm>
          <a:prstGeom prst="rect">
            <a:avLst/>
          </a:prstGeom>
          <a:noFill/>
        </p:spPr>
        <p:txBody>
          <a:bodyPr wrap="square" rtlCol="0">
            <a:spAutoFit/>
          </a:bodyPr>
          <a:lstStyle/>
          <a:p>
            <a:pPr algn="ctr"/>
            <a:r>
              <a:rPr lang="ru-RU" sz="3200" b="1" dirty="0"/>
              <a:t>Поделки из картонных ячеек из-под яиц</a:t>
            </a:r>
          </a:p>
          <a:p>
            <a:pPr algn="ctr"/>
            <a:endParaRPr lang="ru-RU" sz="3200" dirty="0"/>
          </a:p>
        </p:txBody>
      </p:sp>
      <p:pic>
        <p:nvPicPr>
          <p:cNvPr id="6148" name="Picture 4" descr="http://www.kindereducation.com/art/03-egg_cart_cr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19"/>
            <a:ext cx="3312368" cy="282379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Поделки своими руками для дете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08720"/>
            <a:ext cx="3312368" cy="282655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поделки из разных материалов для дете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946" y="4077072"/>
            <a:ext cx="5972099"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66</a:t>
            </a:fld>
            <a:endParaRPr lang="ru-RU"/>
          </a:p>
        </p:txBody>
      </p:sp>
      <p:pic>
        <p:nvPicPr>
          <p:cNvPr id="7170" name="Picture 2" descr="Поделки из бумаг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766285" cy="49393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5373216"/>
            <a:ext cx="7200800" cy="954107"/>
          </a:xfrm>
          <a:prstGeom prst="rect">
            <a:avLst/>
          </a:prstGeom>
          <a:noFill/>
        </p:spPr>
        <p:txBody>
          <a:bodyPr wrap="square" rtlCol="0">
            <a:spAutoFit/>
          </a:bodyPr>
          <a:lstStyle/>
          <a:p>
            <a:pPr algn="ctr"/>
            <a:r>
              <a:rPr lang="ru-RU" sz="2800" dirty="0" smtClean="0"/>
              <a:t>Елочки из картона, украшенные  различными элементами</a:t>
            </a:r>
            <a:endParaRPr lang="ru-RU" sz="2800" dirty="0"/>
          </a:p>
        </p:txBody>
      </p:sp>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67</a:t>
            </a:fld>
            <a:endParaRPr lang="ru-RU"/>
          </a:p>
        </p:txBody>
      </p:sp>
      <p:pic>
        <p:nvPicPr>
          <p:cNvPr id="8194" name="Picture 2" descr="бабочки из бумаг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4786576"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552" y="4653136"/>
            <a:ext cx="7992888" cy="1077218"/>
          </a:xfrm>
          <a:prstGeom prst="rect">
            <a:avLst/>
          </a:prstGeom>
          <a:noFill/>
        </p:spPr>
        <p:txBody>
          <a:bodyPr wrap="square" rtlCol="0">
            <a:spAutoFit/>
          </a:bodyPr>
          <a:lstStyle/>
          <a:p>
            <a:pPr algn="ctr"/>
            <a:r>
              <a:rPr lang="ru-RU" sz="3200" dirty="0" smtClean="0"/>
              <a:t>Бабочки из тонкой цветной бумаги и проволоки</a:t>
            </a:r>
            <a:endParaRPr lang="ru-RU" sz="3200" dirty="0"/>
          </a:p>
        </p:txBody>
      </p:sp>
      <p:pic>
        <p:nvPicPr>
          <p:cNvPr id="8196" name="Picture 4" descr="поделки из бумаги бабоч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238" y="1124744"/>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68</a:t>
            </a:fld>
            <a:endParaRPr lang="ru-RU"/>
          </a:p>
        </p:txBody>
      </p:sp>
      <p:pic>
        <p:nvPicPr>
          <p:cNvPr id="9218" name="Picture 2" descr="http://luntiki.ru/uploads/images/f/b/b/2/3/f7043c0a73.jpg"/>
          <p:cNvPicPr>
            <a:picLocks noChangeAspect="1" noChangeArrowheads="1"/>
          </p:cNvPicPr>
          <p:nvPr/>
        </p:nvPicPr>
        <p:blipFill rotWithShape="1">
          <a:blip r:embed="rId2">
            <a:extLst>
              <a:ext uri="{28A0092B-C50C-407E-A947-70E740481C1C}">
                <a14:useLocalDpi xmlns:a14="http://schemas.microsoft.com/office/drawing/2010/main" val="0"/>
              </a:ext>
            </a:extLst>
          </a:blip>
          <a:srcRect t="6015" b="6059"/>
          <a:stretch/>
        </p:blipFill>
        <p:spPr bwMode="auto">
          <a:xfrm>
            <a:off x="683568" y="332656"/>
            <a:ext cx="5112568" cy="594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84168" y="2564904"/>
            <a:ext cx="2808312" cy="1200329"/>
          </a:xfrm>
          <a:prstGeom prst="rect">
            <a:avLst/>
          </a:prstGeom>
          <a:noFill/>
        </p:spPr>
        <p:txBody>
          <a:bodyPr wrap="square" rtlCol="0">
            <a:spAutoFit/>
          </a:bodyPr>
          <a:lstStyle/>
          <a:p>
            <a:pPr algn="ctr"/>
            <a:r>
              <a:rPr lang="ru-RU" sz="3600" b="1" dirty="0" smtClean="0"/>
              <a:t>Поделки из салфеток</a:t>
            </a:r>
            <a:endParaRPr lang="ru-RU" sz="3600" b="1" dirty="0"/>
          </a:p>
        </p:txBody>
      </p:sp>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69</a:t>
            </a:fld>
            <a:endParaRPr lang="ru-RU"/>
          </a:p>
        </p:txBody>
      </p:sp>
      <p:pic>
        <p:nvPicPr>
          <p:cNvPr id="10242" name="Picture 2" descr="http://luntiki.ru/uploads/images/c/6/a/a/3/d376f61ec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3528" y="327579"/>
            <a:ext cx="2808312" cy="18956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luntiki.ru/uploads/images/0/5/0/d/3/f6a1e9caf4.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75856" y="196353"/>
            <a:ext cx="2698932" cy="20242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luntiki.ru/uploads/images/d/2/6/e/3/1f5b447902.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b="6297"/>
          <a:stretch/>
        </p:blipFill>
        <p:spPr bwMode="auto">
          <a:xfrm>
            <a:off x="6118804" y="196354"/>
            <a:ext cx="2880320" cy="202419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luntiki.ru/uploads/images/c/6/8/d/3/34edc73c36.jp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48064" y="2703810"/>
            <a:ext cx="34290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luntiki.ru/uploads/images/2/9/7/1/3/bfc125a0b0.jpg"/>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99592" y="2703809"/>
            <a:ext cx="342900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327579"/>
            <a:ext cx="432048" cy="369332"/>
          </a:xfrm>
          <a:prstGeom prst="rect">
            <a:avLst/>
          </a:prstGeom>
          <a:noFill/>
        </p:spPr>
        <p:txBody>
          <a:bodyPr wrap="square" rtlCol="0">
            <a:spAutoFit/>
          </a:bodyPr>
          <a:lstStyle/>
          <a:p>
            <a:r>
              <a:rPr lang="ru-RU" b="1" dirty="0" smtClean="0">
                <a:solidFill>
                  <a:schemeClr val="bg1"/>
                </a:solidFill>
              </a:rPr>
              <a:t>1.</a:t>
            </a:r>
            <a:endParaRPr lang="ru-RU" b="1" dirty="0">
              <a:solidFill>
                <a:schemeClr val="bg1"/>
              </a:solidFill>
            </a:endParaRPr>
          </a:p>
        </p:txBody>
      </p:sp>
      <p:sp>
        <p:nvSpPr>
          <p:cNvPr id="10" name="TextBox 9"/>
          <p:cNvSpPr txBox="1"/>
          <p:nvPr/>
        </p:nvSpPr>
        <p:spPr>
          <a:xfrm>
            <a:off x="3419872" y="273767"/>
            <a:ext cx="432048" cy="369332"/>
          </a:xfrm>
          <a:prstGeom prst="rect">
            <a:avLst/>
          </a:prstGeom>
          <a:noFill/>
        </p:spPr>
        <p:txBody>
          <a:bodyPr wrap="square" rtlCol="0">
            <a:spAutoFit/>
          </a:bodyPr>
          <a:lstStyle/>
          <a:p>
            <a:r>
              <a:rPr lang="ru-RU" b="1" dirty="0">
                <a:solidFill>
                  <a:schemeClr val="bg1"/>
                </a:solidFill>
              </a:rPr>
              <a:t>2</a:t>
            </a:r>
            <a:r>
              <a:rPr lang="ru-RU" b="1" dirty="0" smtClean="0">
                <a:solidFill>
                  <a:schemeClr val="bg1"/>
                </a:solidFill>
              </a:rPr>
              <a:t>.</a:t>
            </a:r>
            <a:endParaRPr lang="ru-RU" b="1" dirty="0">
              <a:solidFill>
                <a:schemeClr val="bg1"/>
              </a:solidFill>
            </a:endParaRPr>
          </a:p>
        </p:txBody>
      </p:sp>
      <p:sp>
        <p:nvSpPr>
          <p:cNvPr id="11" name="TextBox 10"/>
          <p:cNvSpPr txBox="1"/>
          <p:nvPr/>
        </p:nvSpPr>
        <p:spPr>
          <a:xfrm>
            <a:off x="1289708" y="2884294"/>
            <a:ext cx="432048" cy="369332"/>
          </a:xfrm>
          <a:prstGeom prst="rect">
            <a:avLst/>
          </a:prstGeom>
          <a:noFill/>
        </p:spPr>
        <p:txBody>
          <a:bodyPr wrap="square" rtlCol="0">
            <a:spAutoFit/>
          </a:bodyPr>
          <a:lstStyle/>
          <a:p>
            <a:r>
              <a:rPr lang="ru-RU" b="1" dirty="0">
                <a:solidFill>
                  <a:schemeClr val="bg1"/>
                </a:solidFill>
              </a:rPr>
              <a:t>4</a:t>
            </a:r>
            <a:r>
              <a:rPr lang="ru-RU" b="1" dirty="0" smtClean="0">
                <a:solidFill>
                  <a:schemeClr val="bg1"/>
                </a:solidFill>
              </a:rPr>
              <a:t>.</a:t>
            </a:r>
            <a:endParaRPr lang="ru-RU" b="1" dirty="0">
              <a:solidFill>
                <a:schemeClr val="bg1"/>
              </a:solidFill>
            </a:endParaRPr>
          </a:p>
        </p:txBody>
      </p:sp>
      <p:sp>
        <p:nvSpPr>
          <p:cNvPr id="12" name="TextBox 11"/>
          <p:cNvSpPr txBox="1"/>
          <p:nvPr/>
        </p:nvSpPr>
        <p:spPr>
          <a:xfrm>
            <a:off x="6360119" y="304214"/>
            <a:ext cx="432048" cy="369332"/>
          </a:xfrm>
          <a:prstGeom prst="rect">
            <a:avLst/>
          </a:prstGeom>
          <a:noFill/>
        </p:spPr>
        <p:txBody>
          <a:bodyPr wrap="square" rtlCol="0">
            <a:spAutoFit/>
          </a:bodyPr>
          <a:lstStyle/>
          <a:p>
            <a:r>
              <a:rPr lang="ru-RU" b="1" dirty="0" smtClean="0">
                <a:solidFill>
                  <a:schemeClr val="bg1"/>
                </a:solidFill>
              </a:rPr>
              <a:t>3.</a:t>
            </a:r>
            <a:endParaRPr lang="ru-RU" b="1" dirty="0">
              <a:solidFill>
                <a:schemeClr val="bg1"/>
              </a:solidFill>
            </a:endParaRPr>
          </a:p>
        </p:txBody>
      </p:sp>
      <p:sp>
        <p:nvSpPr>
          <p:cNvPr id="13" name="TextBox 12"/>
          <p:cNvSpPr txBox="1"/>
          <p:nvPr/>
        </p:nvSpPr>
        <p:spPr>
          <a:xfrm>
            <a:off x="5530400" y="2852028"/>
            <a:ext cx="432048" cy="369332"/>
          </a:xfrm>
          <a:prstGeom prst="rect">
            <a:avLst/>
          </a:prstGeom>
          <a:noFill/>
        </p:spPr>
        <p:txBody>
          <a:bodyPr wrap="square" rtlCol="0">
            <a:spAutoFit/>
          </a:bodyPr>
          <a:lstStyle/>
          <a:p>
            <a:r>
              <a:rPr lang="ru-RU" b="1" dirty="0" smtClean="0">
                <a:solidFill>
                  <a:schemeClr val="bg1"/>
                </a:solidFill>
              </a:rPr>
              <a:t>5.</a:t>
            </a:r>
            <a:endParaRPr lang="ru-RU" b="1" dirty="0">
              <a:solidFill>
                <a:schemeClr val="bg1"/>
              </a:solidFill>
            </a:endParaRPr>
          </a:p>
        </p:txBody>
      </p:sp>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6237311"/>
            <a:ext cx="7776864" cy="523220"/>
          </a:xfrm>
          <a:prstGeom prst="rect">
            <a:avLst/>
          </a:prstGeom>
          <a:noFill/>
        </p:spPr>
        <p:txBody>
          <a:bodyPr wrap="square" rtlCol="0">
            <a:spAutoFit/>
          </a:bodyPr>
          <a:lstStyle/>
          <a:p>
            <a:pPr algn="ctr"/>
            <a:r>
              <a:rPr lang="ru-RU" sz="2800" b="1" dirty="0" smtClean="0"/>
              <a:t>АКВАРЕЛЬ И ЦВЕТНЫЕ КАРАНДАШИ</a:t>
            </a:r>
            <a:endParaRPr lang="ru-RU" sz="2800" b="1" dirty="0"/>
          </a:p>
        </p:txBody>
      </p:sp>
      <p:pic>
        <p:nvPicPr>
          <p:cNvPr id="5122" name="Picture 2" descr="E:\Юля\Текстовые документы\ВШ\для семинара по ВШ 13.10.2012\g3635.jpg"/>
          <p:cNvPicPr>
            <a:picLocks noChangeAspect="1" noChangeArrowheads="1"/>
          </p:cNvPicPr>
          <p:nvPr/>
        </p:nvPicPr>
        <p:blipFill rotWithShape="1">
          <a:blip r:embed="rId2">
            <a:extLst>
              <a:ext uri="{28A0092B-C50C-407E-A947-70E740481C1C}">
                <a14:useLocalDpi xmlns:a14="http://schemas.microsoft.com/office/drawing/2010/main" val="0"/>
              </a:ext>
            </a:extLst>
          </a:blip>
          <a:srcRect t="1" b="-1175"/>
          <a:stretch/>
        </p:blipFill>
        <p:spPr bwMode="auto">
          <a:xfrm>
            <a:off x="539552" y="117549"/>
            <a:ext cx="8064896" cy="611976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17FA5F32-A514-4185-93E3-698A19337EEB}" type="slidenum">
              <a:rPr lang="ru-RU" smtClean="0"/>
              <a:t>7</a:t>
            </a:fld>
            <a:endParaRPr lang="ru-RU"/>
          </a:p>
        </p:txBody>
      </p:sp>
    </p:spTree>
    <p:extLst>
      <p:ext uri="{BB962C8B-B14F-4D97-AF65-F5344CB8AC3E}">
        <p14:creationId xmlns:p14="http://schemas.microsoft.com/office/powerpoint/2010/main" val="2573627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70</a:t>
            </a:fld>
            <a:endParaRPr lang="ru-RU"/>
          </a:p>
        </p:txBody>
      </p:sp>
      <p:pic>
        <p:nvPicPr>
          <p:cNvPr id="11266" name="Picture 2" descr="Одуванчики - объемная аппликация своими рук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4778"/>
            <a:ext cx="4896544" cy="652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71</a:t>
            </a:fld>
            <a:endParaRPr lang="ru-RU"/>
          </a:p>
        </p:txBody>
      </p:sp>
      <p:pic>
        <p:nvPicPr>
          <p:cNvPr id="12294" name="Picture 6" descr="http://luntiki.ru/uploads/images/4/7/2/c/1172/adb6c92cc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996952"/>
            <a:ext cx="2667000" cy="355282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luntiki.ru/uploads/images/c/a/e/f/1172/8babd4a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270" y="2492896"/>
            <a:ext cx="35528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luntiki.ru/uploads/images/9/e/9/6/1172/79624c30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7" y="188640"/>
            <a:ext cx="2667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72</a:t>
            </a:fld>
            <a:endParaRPr lang="ru-RU"/>
          </a:p>
        </p:txBody>
      </p:sp>
      <p:pic>
        <p:nvPicPr>
          <p:cNvPr id="13314" name="Picture 2" descr="http://luntiki.ru/uploads/images/d/1/a/1/1172/93a213615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01" y="2492896"/>
            <a:ext cx="26670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luntiki.ru/uploads/images/a/a/a/9/1172/63c82f15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558132"/>
            <a:ext cx="2863576" cy="286357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luntiki.ru/uploads/images/f/b/2/a/1172/b8d0b2a9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88640"/>
            <a:ext cx="2667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96752"/>
            <a:ext cx="8507288" cy="1080120"/>
          </a:xfrm>
        </p:spPr>
        <p:txBody>
          <a:bodyPr/>
          <a:lstStyle/>
          <a:p>
            <a:pPr marL="136525" indent="0" algn="ctr">
              <a:buNone/>
            </a:pPr>
            <a:r>
              <a:rPr lang="ru-RU" sz="4400" b="1" dirty="0">
                <a:solidFill>
                  <a:srgbClr val="FFFF00"/>
                </a:solidFill>
              </a:rPr>
              <a:t>Примеры поделок к конкретным </a:t>
            </a:r>
            <a:r>
              <a:rPr lang="ru-RU" sz="4400" b="1" dirty="0" smtClean="0">
                <a:solidFill>
                  <a:srgbClr val="FFFF00"/>
                </a:solidFill>
              </a:rPr>
              <a:t>урокам</a:t>
            </a:r>
          </a:p>
          <a:p>
            <a:pPr marL="136525" indent="0" algn="ctr">
              <a:buNone/>
            </a:pPr>
            <a:endParaRPr lang="ru-RU" sz="4400" b="1" dirty="0" smtClean="0">
              <a:solidFill>
                <a:srgbClr val="FFFF00"/>
              </a:solidFill>
            </a:endParaRPr>
          </a:p>
          <a:p>
            <a:pPr marL="136525" indent="0" algn="ctr">
              <a:buNone/>
            </a:pPr>
            <a:r>
              <a:rPr lang="ru-RU" sz="3600" dirty="0" smtClean="0">
                <a:solidFill>
                  <a:srgbClr val="FFFF00"/>
                </a:solidFill>
              </a:rPr>
              <a:t>(для программы «Чистое Слово») </a:t>
            </a:r>
            <a:endParaRPr lang="ru-RU" sz="3600" dirty="0">
              <a:solidFill>
                <a:srgbClr val="FFFF00"/>
              </a:solidFill>
            </a:endParaRPr>
          </a:p>
          <a:p>
            <a:endParaRPr lang="ru-RU" dirty="0"/>
          </a:p>
        </p:txBody>
      </p:sp>
      <p:sp>
        <p:nvSpPr>
          <p:cNvPr id="4" name="Номер слайда 3"/>
          <p:cNvSpPr>
            <a:spLocks noGrp="1"/>
          </p:cNvSpPr>
          <p:nvPr>
            <p:ph type="sldNum" sz="quarter" idx="12"/>
          </p:nvPr>
        </p:nvSpPr>
        <p:spPr/>
        <p:txBody>
          <a:bodyPr/>
          <a:lstStyle/>
          <a:p>
            <a:fld id="{17FA5F32-A514-4185-93E3-698A19337EEB}" type="slidenum">
              <a:rPr lang="ru-RU" smtClean="0"/>
              <a:t>73</a:t>
            </a:fld>
            <a:endParaRPr lang="ru-RU"/>
          </a:p>
        </p:txBody>
      </p:sp>
    </p:spTree>
    <p:extLst>
      <p:ext uri="{BB962C8B-B14F-4D97-AF65-F5344CB8AC3E}">
        <p14:creationId xmlns:p14="http://schemas.microsoft.com/office/powerpoint/2010/main" val="2725701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74</a:t>
            </a:fld>
            <a:endParaRPr lang="ru-RU"/>
          </a:p>
        </p:txBody>
      </p:sp>
      <p:sp>
        <p:nvSpPr>
          <p:cNvPr id="3" name="TextBox 2"/>
          <p:cNvSpPr txBox="1"/>
          <p:nvPr/>
        </p:nvSpPr>
        <p:spPr>
          <a:xfrm>
            <a:off x="683568" y="457508"/>
            <a:ext cx="8136904" cy="523220"/>
          </a:xfrm>
          <a:prstGeom prst="rect">
            <a:avLst/>
          </a:prstGeom>
          <a:noFill/>
        </p:spPr>
        <p:txBody>
          <a:bodyPr wrap="square" rtlCol="0">
            <a:spAutoFit/>
          </a:bodyPr>
          <a:lstStyle/>
          <a:p>
            <a:r>
              <a:rPr lang="ru-RU" sz="2800" dirty="0"/>
              <a:t>Урок 3</a:t>
            </a:r>
            <a:r>
              <a:rPr lang="en-US" sz="2800" dirty="0"/>
              <a:t>/</a:t>
            </a:r>
            <a:r>
              <a:rPr lang="ru-RU" sz="2800" dirty="0" smtClean="0"/>
              <a:t>19: Бог подарил детям семью, родителей .</a:t>
            </a:r>
            <a:endParaRPr lang="ru-RU" sz="2800" dirty="0"/>
          </a:p>
        </p:txBody>
      </p:sp>
      <p:pic>
        <p:nvPicPr>
          <p:cNvPr id="14338" name="Picture 2" descr="C:\Users\Yulik\Desktop\на семинар по ВШ\+L3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486" y="1613714"/>
            <a:ext cx="3597622" cy="4482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3528" y="6280333"/>
            <a:ext cx="8568952" cy="461665"/>
          </a:xfrm>
          <a:prstGeom prst="rect">
            <a:avLst/>
          </a:prstGeom>
          <a:noFill/>
        </p:spPr>
        <p:txBody>
          <a:bodyPr wrap="square" rtlCol="0">
            <a:spAutoFit/>
          </a:bodyPr>
          <a:lstStyle/>
          <a:p>
            <a:r>
              <a:rPr lang="ru-RU" sz="2400" b="1" dirty="0" smtClean="0"/>
              <a:t>Рамка </a:t>
            </a:r>
            <a:r>
              <a:rPr lang="ru-RU" sz="2400" b="1" dirty="0"/>
              <a:t>из </a:t>
            </a:r>
            <a:r>
              <a:rPr lang="ru-RU" sz="2400" b="1" dirty="0" smtClean="0"/>
              <a:t>коктейльных трубочек для семейной фотографии</a:t>
            </a:r>
            <a:endParaRPr lang="ru-RU" sz="2400" b="1" dirty="0"/>
          </a:p>
        </p:txBody>
      </p:sp>
    </p:spTree>
    <p:extLst>
      <p:ext uri="{BB962C8B-B14F-4D97-AF65-F5344CB8AC3E}">
        <p14:creationId xmlns:p14="http://schemas.microsoft.com/office/powerpoint/2010/main" val="393216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75</a:t>
            </a:fld>
            <a:endParaRPr lang="ru-RU"/>
          </a:p>
        </p:txBody>
      </p:sp>
      <p:sp>
        <p:nvSpPr>
          <p:cNvPr id="3" name="TextBox 2"/>
          <p:cNvSpPr txBox="1"/>
          <p:nvPr/>
        </p:nvSpPr>
        <p:spPr>
          <a:xfrm>
            <a:off x="501215" y="112276"/>
            <a:ext cx="8352928" cy="584775"/>
          </a:xfrm>
          <a:prstGeom prst="rect">
            <a:avLst/>
          </a:prstGeom>
          <a:noFill/>
        </p:spPr>
        <p:txBody>
          <a:bodyPr wrap="square" rtlCol="0">
            <a:spAutoFit/>
          </a:bodyPr>
          <a:lstStyle/>
          <a:p>
            <a:pPr algn="ctr"/>
            <a:r>
              <a:rPr lang="ru-RU" sz="3200" dirty="0"/>
              <a:t>Урок 3</a:t>
            </a:r>
            <a:r>
              <a:rPr lang="en-US" sz="3200" dirty="0"/>
              <a:t>/</a:t>
            </a:r>
            <a:r>
              <a:rPr lang="ru-RU" sz="3200" dirty="0" smtClean="0"/>
              <a:t>4: Как был сотворен мир.</a:t>
            </a:r>
            <a:endParaRPr lang="ru-RU" sz="3200" dirty="0"/>
          </a:p>
        </p:txBody>
      </p:sp>
      <p:pic>
        <p:nvPicPr>
          <p:cNvPr id="15362" name="Picture 2" descr="http://manunae.ru/wp-content/uploads/2012/06/%D0%B6%D0%B8%D1%80%D0%B0%D1%84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178"/>
          <a:stretch/>
        </p:blipFill>
        <p:spPr bwMode="auto">
          <a:xfrm>
            <a:off x="2193403" y="697051"/>
            <a:ext cx="4968552" cy="5771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1641" y="6396335"/>
            <a:ext cx="7128792" cy="461665"/>
          </a:xfrm>
          <a:prstGeom prst="rect">
            <a:avLst/>
          </a:prstGeom>
          <a:noFill/>
        </p:spPr>
        <p:txBody>
          <a:bodyPr wrap="square" rtlCol="0">
            <a:spAutoFit/>
          </a:bodyPr>
          <a:lstStyle/>
          <a:p>
            <a:pPr algn="ctr"/>
            <a:r>
              <a:rPr lang="ru-RU" sz="2400" b="1" dirty="0" smtClean="0"/>
              <a:t>Жираф из окрашенной манной крупы</a:t>
            </a:r>
            <a:endParaRPr lang="ru-RU" sz="2400" b="1" dirty="0"/>
          </a:p>
        </p:txBody>
      </p:sp>
    </p:spTree>
    <p:extLst>
      <p:ext uri="{BB962C8B-B14F-4D97-AF65-F5344CB8AC3E}">
        <p14:creationId xmlns:p14="http://schemas.microsoft.com/office/powerpoint/2010/main" val="393216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76</a:t>
            </a:fld>
            <a:endParaRPr lang="ru-RU"/>
          </a:p>
        </p:txBody>
      </p:sp>
      <p:sp>
        <p:nvSpPr>
          <p:cNvPr id="3" name="TextBox 2"/>
          <p:cNvSpPr txBox="1"/>
          <p:nvPr/>
        </p:nvSpPr>
        <p:spPr>
          <a:xfrm>
            <a:off x="1187624" y="44624"/>
            <a:ext cx="6696744" cy="461665"/>
          </a:xfrm>
          <a:prstGeom prst="rect">
            <a:avLst/>
          </a:prstGeom>
          <a:noFill/>
        </p:spPr>
        <p:txBody>
          <a:bodyPr wrap="square" rtlCol="0">
            <a:spAutoFit/>
          </a:bodyPr>
          <a:lstStyle/>
          <a:p>
            <a:pPr algn="ctr"/>
            <a:r>
              <a:rPr lang="ru-RU" sz="2400" dirty="0" smtClean="0"/>
              <a:t>Урок </a:t>
            </a:r>
            <a:r>
              <a:rPr lang="en-US" sz="2400" dirty="0" smtClean="0"/>
              <a:t>2/30</a:t>
            </a:r>
            <a:r>
              <a:rPr lang="ru-RU" sz="2400" dirty="0" smtClean="0"/>
              <a:t>: Бог хранит верующих в Него.</a:t>
            </a:r>
            <a:endParaRPr lang="ru-RU" sz="2400" dirty="0"/>
          </a:p>
        </p:txBody>
      </p:sp>
      <p:sp>
        <p:nvSpPr>
          <p:cNvPr id="5" name="TextBox 4"/>
          <p:cNvSpPr txBox="1"/>
          <p:nvPr/>
        </p:nvSpPr>
        <p:spPr>
          <a:xfrm>
            <a:off x="387085" y="6023147"/>
            <a:ext cx="8208912" cy="830997"/>
          </a:xfrm>
          <a:prstGeom prst="rect">
            <a:avLst/>
          </a:prstGeom>
          <a:noFill/>
        </p:spPr>
        <p:txBody>
          <a:bodyPr wrap="square" rtlCol="0">
            <a:spAutoFit/>
          </a:bodyPr>
          <a:lstStyle/>
          <a:p>
            <a:pPr algn="ctr"/>
            <a:r>
              <a:rPr lang="ru-RU" sz="2400" dirty="0" smtClean="0"/>
              <a:t>Птичка из пластилина и салфеток</a:t>
            </a:r>
          </a:p>
          <a:p>
            <a:pPr algn="ctr"/>
            <a:r>
              <a:rPr lang="ru-RU" sz="2400" dirty="0" smtClean="0"/>
              <a:t>(к детской песне «На ладони Божией птичку не пугает зло)</a:t>
            </a:r>
            <a:endParaRPr lang="ru-RU" sz="2400" dirty="0"/>
          </a:p>
        </p:txBody>
      </p:sp>
      <p:pic>
        <p:nvPicPr>
          <p:cNvPr id="16388" name="Picture 4" descr="http://luntiki.ru/uploads/images/3/8/e/9/1172/3ed96221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76" y="578297"/>
            <a:ext cx="4031837" cy="537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16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77</a:t>
            </a:fld>
            <a:endParaRPr lang="ru-RU"/>
          </a:p>
        </p:txBody>
      </p:sp>
      <p:sp>
        <p:nvSpPr>
          <p:cNvPr id="2" name="TextBox 1"/>
          <p:cNvSpPr txBox="1"/>
          <p:nvPr/>
        </p:nvSpPr>
        <p:spPr>
          <a:xfrm>
            <a:off x="89756" y="116632"/>
            <a:ext cx="8784976" cy="830997"/>
          </a:xfrm>
          <a:prstGeom prst="rect">
            <a:avLst/>
          </a:prstGeom>
          <a:noFill/>
        </p:spPr>
        <p:txBody>
          <a:bodyPr wrap="square" rtlCol="0">
            <a:spAutoFit/>
          </a:bodyPr>
          <a:lstStyle/>
          <a:p>
            <a:pPr algn="ctr"/>
            <a:r>
              <a:rPr lang="ru-RU" sz="2400" dirty="0" smtClean="0"/>
              <a:t>Урок </a:t>
            </a:r>
            <a:r>
              <a:rPr lang="en-US" sz="2400" dirty="0" smtClean="0"/>
              <a:t>3/20</a:t>
            </a:r>
            <a:r>
              <a:rPr lang="ru-RU" sz="2400" dirty="0" smtClean="0"/>
              <a:t>: Чем дети могут радовать родителей: любить родителей, почитать их, слушаться, помогать им.</a:t>
            </a:r>
            <a:endParaRPr lang="ru-RU" sz="2400" dirty="0"/>
          </a:p>
        </p:txBody>
      </p:sp>
      <p:pic>
        <p:nvPicPr>
          <p:cNvPr id="17410" name="Picture 2" descr="http://cs4467.userapi.com/u73545930/-14/x_47f8158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091645"/>
            <a:ext cx="6048672" cy="5187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279082"/>
            <a:ext cx="8964488" cy="400110"/>
          </a:xfrm>
          <a:prstGeom prst="rect">
            <a:avLst/>
          </a:prstGeom>
          <a:noFill/>
        </p:spPr>
        <p:txBody>
          <a:bodyPr wrap="square" rtlCol="0">
            <a:spAutoFit/>
          </a:bodyPr>
          <a:lstStyle/>
          <a:p>
            <a:pPr algn="ctr"/>
            <a:r>
              <a:rPr lang="ru-RU" sz="2000" b="1" dirty="0" smtClean="0"/>
              <a:t>Цветы из коктейльных трубочек и цветной бумаги для </a:t>
            </a:r>
            <a:r>
              <a:rPr lang="ru-RU" sz="2000" b="1" smtClean="0"/>
              <a:t>подарка маме</a:t>
            </a:r>
            <a:endParaRPr lang="ru-RU" sz="2000" b="1" dirty="0"/>
          </a:p>
        </p:txBody>
      </p:sp>
    </p:spTree>
    <p:extLst>
      <p:ext uri="{BB962C8B-B14F-4D97-AF65-F5344CB8AC3E}">
        <p14:creationId xmlns:p14="http://schemas.microsoft.com/office/powerpoint/2010/main" val="393216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78</a:t>
            </a:fld>
            <a:endParaRPr lang="ru-RU"/>
          </a:p>
        </p:txBody>
      </p:sp>
      <p:pic>
        <p:nvPicPr>
          <p:cNvPr id="19458" name="Picture 2" descr="Зубчатая закладка - как сделать закладку для книг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493" y="1484784"/>
            <a:ext cx="6624736" cy="4593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67744" y="6113544"/>
            <a:ext cx="5328592" cy="584775"/>
          </a:xfrm>
          <a:prstGeom prst="rect">
            <a:avLst/>
          </a:prstGeom>
          <a:noFill/>
        </p:spPr>
        <p:txBody>
          <a:bodyPr wrap="square" rtlCol="0">
            <a:spAutoFit/>
          </a:bodyPr>
          <a:lstStyle/>
          <a:p>
            <a:pPr algn="ctr"/>
            <a:r>
              <a:rPr lang="ru-RU" sz="3200" dirty="0" smtClean="0"/>
              <a:t>Закладка для Библии</a:t>
            </a:r>
            <a:endParaRPr lang="ru-RU" sz="3200" dirty="0"/>
          </a:p>
        </p:txBody>
      </p:sp>
      <p:sp>
        <p:nvSpPr>
          <p:cNvPr id="6" name="TextBox 5"/>
          <p:cNvSpPr txBox="1"/>
          <p:nvPr/>
        </p:nvSpPr>
        <p:spPr>
          <a:xfrm>
            <a:off x="251520" y="332656"/>
            <a:ext cx="8638707" cy="954107"/>
          </a:xfrm>
          <a:prstGeom prst="rect">
            <a:avLst/>
          </a:prstGeom>
          <a:noFill/>
        </p:spPr>
        <p:txBody>
          <a:bodyPr wrap="square" rtlCol="0">
            <a:spAutoFit/>
          </a:bodyPr>
          <a:lstStyle/>
          <a:p>
            <a:pPr algn="ctr"/>
            <a:r>
              <a:rPr lang="ru-RU" sz="2800" dirty="0"/>
              <a:t>Урок 3</a:t>
            </a:r>
            <a:r>
              <a:rPr lang="en-US" sz="2800" dirty="0"/>
              <a:t>/</a:t>
            </a:r>
            <a:r>
              <a:rPr lang="ru-RU" sz="2800" dirty="0"/>
              <a:t>14 : Что значит верить в Бога: доверять Библии как Божьему </a:t>
            </a:r>
            <a:r>
              <a:rPr lang="ru-RU" sz="2800" dirty="0" smtClean="0"/>
              <a:t>Слову</a:t>
            </a:r>
            <a:endParaRPr lang="ru-RU" sz="2800" dirty="0"/>
          </a:p>
        </p:txBody>
      </p:sp>
    </p:spTree>
    <p:extLst>
      <p:ext uri="{BB962C8B-B14F-4D97-AF65-F5344CB8AC3E}">
        <p14:creationId xmlns:p14="http://schemas.microsoft.com/office/powerpoint/2010/main" val="152838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79</a:t>
            </a:fld>
            <a:endParaRPr lang="ru-RU"/>
          </a:p>
        </p:txBody>
      </p:sp>
      <p:sp>
        <p:nvSpPr>
          <p:cNvPr id="2" name="TextBox 1"/>
          <p:cNvSpPr txBox="1"/>
          <p:nvPr/>
        </p:nvSpPr>
        <p:spPr>
          <a:xfrm>
            <a:off x="1763688" y="81498"/>
            <a:ext cx="5328592" cy="646331"/>
          </a:xfrm>
          <a:prstGeom prst="rect">
            <a:avLst/>
          </a:prstGeom>
          <a:noFill/>
        </p:spPr>
        <p:txBody>
          <a:bodyPr wrap="square" rtlCol="0">
            <a:spAutoFit/>
          </a:bodyPr>
          <a:lstStyle/>
          <a:p>
            <a:pPr algn="ctr"/>
            <a:r>
              <a:rPr lang="ru-RU" sz="3600" dirty="0" smtClean="0"/>
              <a:t>К теме «Пасха»</a:t>
            </a:r>
            <a:endParaRPr lang="ru-RU" sz="3600" dirty="0"/>
          </a:p>
        </p:txBody>
      </p:sp>
      <p:pic>
        <p:nvPicPr>
          <p:cNvPr id="18434" name="Picture 2" descr="C:\Users\Yulik\Desktop\на семинар по ВШ\+L3_пасха пасхальный вено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728663"/>
            <a:ext cx="4429125" cy="5400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27784" y="6237312"/>
            <a:ext cx="4032448" cy="523220"/>
          </a:xfrm>
          <a:prstGeom prst="rect">
            <a:avLst/>
          </a:prstGeom>
          <a:noFill/>
        </p:spPr>
        <p:txBody>
          <a:bodyPr wrap="square" rtlCol="0">
            <a:spAutoFit/>
          </a:bodyPr>
          <a:lstStyle/>
          <a:p>
            <a:pPr algn="ctr"/>
            <a:r>
              <a:rPr lang="ru-RU" sz="2800" dirty="0" smtClean="0"/>
              <a:t>Пасхальный венок</a:t>
            </a:r>
            <a:endParaRPr lang="ru-RU" sz="2800" dirty="0"/>
          </a:p>
        </p:txBody>
      </p:sp>
    </p:spTree>
    <p:extLst>
      <p:ext uri="{BB962C8B-B14F-4D97-AF65-F5344CB8AC3E}">
        <p14:creationId xmlns:p14="http://schemas.microsoft.com/office/powerpoint/2010/main" val="393216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Юля\Текстовые документы\ВШ\для семинара по ВШ 13.10.2012\IMG_18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8179610" cy="590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905" y="6291582"/>
            <a:ext cx="7992888" cy="523220"/>
          </a:xfrm>
          <a:prstGeom prst="rect">
            <a:avLst/>
          </a:prstGeom>
          <a:noFill/>
        </p:spPr>
        <p:txBody>
          <a:bodyPr wrap="square" rtlCol="0">
            <a:spAutoFit/>
          </a:bodyPr>
          <a:lstStyle/>
          <a:p>
            <a:pPr algn="ctr"/>
            <a:r>
              <a:rPr lang="ru-RU" sz="2800" b="1" dirty="0" smtClean="0"/>
              <a:t>АКВАРЕЛЬ И ВОСКОВЫЕ МЕЛКИ</a:t>
            </a:r>
            <a:endParaRPr lang="ru-RU" sz="28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8</a:t>
            </a:fld>
            <a:endParaRPr lang="ru-RU"/>
          </a:p>
        </p:txBody>
      </p:sp>
    </p:spTree>
    <p:extLst>
      <p:ext uri="{BB962C8B-B14F-4D97-AF65-F5344CB8AC3E}">
        <p14:creationId xmlns:p14="http://schemas.microsoft.com/office/powerpoint/2010/main" val="262460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80</a:t>
            </a:fld>
            <a:endParaRPr lang="ru-RU"/>
          </a:p>
        </p:txBody>
      </p:sp>
      <p:sp>
        <p:nvSpPr>
          <p:cNvPr id="5" name="TextBox 4"/>
          <p:cNvSpPr txBox="1"/>
          <p:nvPr/>
        </p:nvSpPr>
        <p:spPr>
          <a:xfrm>
            <a:off x="323528" y="188640"/>
            <a:ext cx="8352928" cy="523220"/>
          </a:xfrm>
          <a:prstGeom prst="rect">
            <a:avLst/>
          </a:prstGeom>
          <a:noFill/>
        </p:spPr>
        <p:txBody>
          <a:bodyPr wrap="square" rtlCol="0">
            <a:spAutoFit/>
          </a:bodyPr>
          <a:lstStyle/>
          <a:p>
            <a:pPr algn="ctr"/>
            <a:r>
              <a:rPr lang="ru-RU" sz="2800" dirty="0" smtClean="0"/>
              <a:t>Урок  </a:t>
            </a:r>
            <a:r>
              <a:rPr lang="en-US" sz="2800" dirty="0" smtClean="0"/>
              <a:t>3/12 </a:t>
            </a:r>
            <a:r>
              <a:rPr lang="ru-RU" sz="2800" dirty="0" smtClean="0"/>
              <a:t>: </a:t>
            </a:r>
            <a:r>
              <a:rPr lang="ru-RU" sz="2800" dirty="0"/>
              <a:t>Поведение детей в Доме </a:t>
            </a:r>
            <a:r>
              <a:rPr lang="ru-RU" sz="2800" dirty="0" smtClean="0"/>
              <a:t>Божьем</a:t>
            </a:r>
            <a:endParaRPr lang="ru-RU" sz="2800" dirty="0"/>
          </a:p>
        </p:txBody>
      </p:sp>
      <p:pic>
        <p:nvPicPr>
          <p:cNvPr id="20482" name="Picture 2" descr="http://portal4ik.com/_ld/9/833006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163" y="980728"/>
            <a:ext cx="4047658" cy="4660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91680" y="5877272"/>
            <a:ext cx="6336704" cy="830997"/>
          </a:xfrm>
          <a:prstGeom prst="rect">
            <a:avLst/>
          </a:prstGeom>
          <a:noFill/>
        </p:spPr>
        <p:txBody>
          <a:bodyPr wrap="square" rtlCol="0">
            <a:spAutoFit/>
          </a:bodyPr>
          <a:lstStyle/>
          <a:p>
            <a:pPr algn="ctr"/>
            <a:r>
              <a:rPr lang="ru-RU" sz="2400" dirty="0" smtClean="0"/>
              <a:t>Светофор из цветной бумаги. Под ним – правила поведения в церкви.</a:t>
            </a:r>
            <a:endParaRPr lang="ru-RU" sz="2400" dirty="0"/>
          </a:p>
        </p:txBody>
      </p:sp>
    </p:spTree>
    <p:extLst>
      <p:ext uri="{BB962C8B-B14F-4D97-AF65-F5344CB8AC3E}">
        <p14:creationId xmlns:p14="http://schemas.microsoft.com/office/powerpoint/2010/main" val="327802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7FA5F32-A514-4185-93E3-698A19337EEB}" type="slidenum">
              <a:rPr lang="ru-RU" smtClean="0"/>
              <a:t>81</a:t>
            </a:fld>
            <a:endParaRPr lang="ru-RU"/>
          </a:p>
        </p:txBody>
      </p:sp>
      <p:sp>
        <p:nvSpPr>
          <p:cNvPr id="6" name="Объект 2"/>
          <p:cNvSpPr>
            <a:spLocks noGrp="1"/>
          </p:cNvSpPr>
          <p:nvPr>
            <p:ph idx="1"/>
          </p:nvPr>
        </p:nvSpPr>
        <p:spPr>
          <a:xfrm>
            <a:off x="467544" y="3068960"/>
            <a:ext cx="8229600" cy="3384376"/>
          </a:xfrm>
        </p:spPr>
        <p:txBody>
          <a:bodyPr/>
          <a:lstStyle/>
          <a:p>
            <a:pPr marL="136525" indent="0">
              <a:buNone/>
            </a:pPr>
            <a:r>
              <a:rPr lang="ru-RU" sz="2400" dirty="0" smtClean="0"/>
              <a:t>1) Поделка-</a:t>
            </a:r>
            <a:r>
              <a:rPr lang="ru-RU" sz="2400" u="sng" dirty="0" smtClean="0"/>
              <a:t>иллюстрация</a:t>
            </a:r>
            <a:r>
              <a:rPr lang="ru-RU" sz="2400" dirty="0" smtClean="0"/>
              <a:t> темы урока;</a:t>
            </a:r>
          </a:p>
          <a:p>
            <a:pPr marL="136525" indent="0">
              <a:buNone/>
            </a:pPr>
            <a:endParaRPr lang="ru-RU" sz="2400" dirty="0" smtClean="0"/>
          </a:p>
          <a:p>
            <a:pPr marL="136525" lvl="0" indent="0">
              <a:buNone/>
            </a:pPr>
            <a:r>
              <a:rPr lang="ru-RU" sz="2400" dirty="0" smtClean="0"/>
              <a:t>2) Поделка-</a:t>
            </a:r>
            <a:r>
              <a:rPr lang="ru-RU" sz="2400" u="sng" dirty="0" smtClean="0"/>
              <a:t>персонаж</a:t>
            </a:r>
            <a:r>
              <a:rPr lang="ru-RU" sz="2400" dirty="0" smtClean="0"/>
              <a:t> из библейской истории по теме урока (например, в истории про Иону, поделка – кит);</a:t>
            </a:r>
          </a:p>
          <a:p>
            <a:pPr marL="136525" lvl="0" indent="0">
              <a:buNone/>
            </a:pPr>
            <a:endParaRPr lang="ru-RU" sz="2400" dirty="0" smtClean="0"/>
          </a:p>
          <a:p>
            <a:pPr marL="136525" lvl="0" indent="0">
              <a:buNone/>
            </a:pPr>
            <a:r>
              <a:rPr lang="ru-RU" sz="2400" dirty="0" smtClean="0"/>
              <a:t>3) При использовании </a:t>
            </a:r>
            <a:r>
              <a:rPr lang="ru-RU" sz="2400" dirty="0"/>
              <a:t>рассказа, связанного с темой урока, поделкой может быть главное действующее лицо или какой-то важный объект из рассказа</a:t>
            </a:r>
            <a:r>
              <a:rPr lang="ru-RU" sz="2400" dirty="0" smtClean="0"/>
              <a:t>;</a:t>
            </a:r>
          </a:p>
          <a:p>
            <a:pPr marL="136525" lvl="0" indent="0">
              <a:buNone/>
            </a:pPr>
            <a:endParaRPr lang="ru-RU" sz="2400" dirty="0"/>
          </a:p>
          <a:p>
            <a:pPr marL="136525" lvl="0" indent="0">
              <a:buNone/>
            </a:pPr>
            <a:endParaRPr lang="ru-RU" dirty="0"/>
          </a:p>
        </p:txBody>
      </p:sp>
      <p:sp>
        <p:nvSpPr>
          <p:cNvPr id="7" name="Объект 4"/>
          <p:cNvSpPr txBox="1">
            <a:spLocks/>
          </p:cNvSpPr>
          <p:nvPr/>
        </p:nvSpPr>
        <p:spPr bwMode="auto">
          <a:xfrm>
            <a:off x="467544" y="260649"/>
            <a:ext cx="822960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7688" indent="-411163" algn="l" rtl="0" eaLnBrk="1" fontAlgn="base" hangingPunct="1">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6525" indent="0">
              <a:buFont typeface="Wingdings 2" pitchFamily="18" charset="2"/>
              <a:buNone/>
            </a:pPr>
            <a:r>
              <a:rPr lang="ru-RU" dirty="0" smtClean="0"/>
              <a:t>	</a:t>
            </a:r>
            <a:r>
              <a:rPr lang="ru-RU" dirty="0" smtClean="0">
                <a:solidFill>
                  <a:schemeClr val="accent1"/>
                </a:solidFill>
              </a:rPr>
              <a:t>Как подобрать к уроку соответствующую поделку – вопрос творческий, и к нему можно подойти с разных сторон.</a:t>
            </a:r>
            <a:r>
              <a:rPr lang="ru-RU" dirty="0" smtClean="0"/>
              <a:t/>
            </a:r>
            <a:br>
              <a:rPr lang="ru-RU" dirty="0" smtClean="0"/>
            </a:br>
            <a:r>
              <a:rPr lang="ru-RU" dirty="0" smtClean="0"/>
              <a:t/>
            </a:r>
            <a:br>
              <a:rPr lang="ru-RU" dirty="0" smtClean="0"/>
            </a:br>
            <a:endParaRPr lang="ru-RU" dirty="0"/>
          </a:p>
        </p:txBody>
      </p:sp>
      <p:sp>
        <p:nvSpPr>
          <p:cNvPr id="8" name="Заголовок 1"/>
          <p:cNvSpPr>
            <a:spLocks noGrp="1"/>
          </p:cNvSpPr>
          <p:nvPr>
            <p:ph type="title"/>
          </p:nvPr>
        </p:nvSpPr>
        <p:spPr>
          <a:xfrm>
            <a:off x="467544" y="2060848"/>
            <a:ext cx="8229600" cy="1143000"/>
          </a:xfrm>
        </p:spPr>
        <p:txBody>
          <a:bodyPr>
            <a:normAutofit fontScale="90000"/>
          </a:bodyPr>
          <a:lstStyle/>
          <a:p>
            <a:r>
              <a:rPr lang="ru-RU" dirty="0" smtClean="0"/>
              <a:t>Способы </a:t>
            </a:r>
            <a:r>
              <a:rPr lang="ru-RU" dirty="0"/>
              <a:t>связи поделки с темой:</a:t>
            </a:r>
            <a:br>
              <a:rPr lang="ru-RU" dirty="0"/>
            </a:br>
            <a:endParaRPr lang="ru-RU" dirty="0"/>
          </a:p>
        </p:txBody>
      </p:sp>
    </p:spTree>
    <p:extLst>
      <p:ext uri="{BB962C8B-B14F-4D97-AF65-F5344CB8AC3E}">
        <p14:creationId xmlns:p14="http://schemas.microsoft.com/office/powerpoint/2010/main" val="335843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188640"/>
            <a:ext cx="8229600" cy="4708525"/>
          </a:xfrm>
        </p:spPr>
        <p:txBody>
          <a:bodyPr/>
          <a:lstStyle/>
          <a:p>
            <a:pPr lvl="0"/>
            <a:endParaRPr lang="ru-RU" dirty="0"/>
          </a:p>
          <a:p>
            <a:pPr marL="136525" indent="0">
              <a:buNone/>
            </a:pPr>
            <a:r>
              <a:rPr lang="ru-RU" sz="2400" dirty="0"/>
              <a:t>4) При использовании на уроке песни по теме урока, можно сделать поделку про то, о чем поется в песне. (Пример: песня «На ладони Божией птичку не пугает зло» по теме 2/30 «Бог хранит верующих в Него». Поделка – птичка.);</a:t>
            </a:r>
          </a:p>
          <a:p>
            <a:pPr marL="136525" lvl="0" indent="0">
              <a:buNone/>
            </a:pPr>
            <a:endParaRPr lang="ru-RU" sz="2400" dirty="0" smtClean="0"/>
          </a:p>
          <a:p>
            <a:pPr marL="136525" lvl="0" indent="0">
              <a:buNone/>
            </a:pPr>
            <a:r>
              <a:rPr lang="ru-RU" sz="2400" dirty="0" smtClean="0"/>
              <a:t>5) В </a:t>
            </a:r>
            <a:r>
              <a:rPr lang="ru-RU" sz="2400" dirty="0"/>
              <a:t>темах о дружбе, о том, чтобы не быть жадным можно сделать красивые поделки и подарить их друг другу (т.е. реализовать тему на практике с помощью поделки</a:t>
            </a:r>
            <a:r>
              <a:rPr lang="ru-RU" sz="2400" dirty="0" smtClean="0"/>
              <a:t>);</a:t>
            </a:r>
          </a:p>
          <a:p>
            <a:pPr marL="136525" lvl="0" indent="0">
              <a:buNone/>
            </a:pPr>
            <a:endParaRPr lang="ru-RU" sz="2400" dirty="0"/>
          </a:p>
          <a:p>
            <a:pPr marL="136525" lvl="0" indent="0">
              <a:buNone/>
            </a:pPr>
            <a:r>
              <a:rPr lang="ru-RU" sz="2400" dirty="0" smtClean="0"/>
              <a:t>6) Поделки </a:t>
            </a:r>
            <a:r>
              <a:rPr lang="ru-RU" sz="2400" dirty="0"/>
              <a:t>по тематике приближающихся праздников (Пасха, Рождество и т.д.)</a:t>
            </a:r>
          </a:p>
        </p:txBody>
      </p:sp>
      <p:sp>
        <p:nvSpPr>
          <p:cNvPr id="4" name="Номер слайда 3"/>
          <p:cNvSpPr>
            <a:spLocks noGrp="1"/>
          </p:cNvSpPr>
          <p:nvPr>
            <p:ph type="sldNum" sz="quarter" idx="12"/>
          </p:nvPr>
        </p:nvSpPr>
        <p:spPr/>
        <p:txBody>
          <a:bodyPr/>
          <a:lstStyle/>
          <a:p>
            <a:fld id="{17FA5F32-A514-4185-93E3-698A19337EEB}" type="slidenum">
              <a:rPr lang="ru-RU" smtClean="0"/>
              <a:t>82</a:t>
            </a:fld>
            <a:endParaRPr lang="ru-RU"/>
          </a:p>
        </p:txBody>
      </p:sp>
    </p:spTree>
    <p:extLst>
      <p:ext uri="{BB962C8B-B14F-4D97-AF65-F5344CB8AC3E}">
        <p14:creationId xmlns:p14="http://schemas.microsoft.com/office/powerpoint/2010/main" val="138652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Юля\Текстовые документы\ВШ\для семинара по ВШ 13.10.2012\g36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53274"/>
            <a:ext cx="7776864" cy="58326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31840" y="6237312"/>
            <a:ext cx="3168352" cy="584775"/>
          </a:xfrm>
          <a:prstGeom prst="rect">
            <a:avLst/>
          </a:prstGeom>
          <a:noFill/>
        </p:spPr>
        <p:txBody>
          <a:bodyPr wrap="square" rtlCol="0">
            <a:spAutoFit/>
          </a:bodyPr>
          <a:lstStyle/>
          <a:p>
            <a:pPr algn="ctr"/>
            <a:r>
              <a:rPr lang="ru-RU" sz="3200" b="1" dirty="0" smtClean="0"/>
              <a:t>ГУАШЬ</a:t>
            </a:r>
            <a:endParaRPr lang="ru-RU" sz="3200" b="1" dirty="0"/>
          </a:p>
        </p:txBody>
      </p:sp>
      <p:sp>
        <p:nvSpPr>
          <p:cNvPr id="2" name="Номер слайда 1"/>
          <p:cNvSpPr>
            <a:spLocks noGrp="1"/>
          </p:cNvSpPr>
          <p:nvPr>
            <p:ph type="sldNum" sz="quarter" idx="12"/>
          </p:nvPr>
        </p:nvSpPr>
        <p:spPr/>
        <p:txBody>
          <a:bodyPr/>
          <a:lstStyle/>
          <a:p>
            <a:fld id="{17FA5F32-A514-4185-93E3-698A19337EEB}" type="slidenum">
              <a:rPr lang="ru-RU" smtClean="0"/>
              <a:t>9</a:t>
            </a:fld>
            <a:endParaRPr lang="ru-RU"/>
          </a:p>
        </p:txBody>
      </p:sp>
    </p:spTree>
    <p:extLst>
      <p:ext uri="{BB962C8B-B14F-4D97-AF65-F5344CB8AC3E}">
        <p14:creationId xmlns:p14="http://schemas.microsoft.com/office/powerpoint/2010/main" val="3466451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1_Default Design 13">
      <a:dk1>
        <a:srgbClr val="7B7A8E"/>
      </a:dk1>
      <a:lt1>
        <a:srgbClr val="FFFFFF"/>
      </a:lt1>
      <a:dk2>
        <a:srgbClr val="9B9AB3"/>
      </a:dk2>
      <a:lt2>
        <a:srgbClr val="FFFFFF"/>
      </a:lt2>
      <a:accent1>
        <a:srgbClr val="807EB0"/>
      </a:accent1>
      <a:accent2>
        <a:srgbClr val="333399"/>
      </a:accent2>
      <a:accent3>
        <a:srgbClr val="CBCAD6"/>
      </a:accent3>
      <a:accent4>
        <a:srgbClr val="DADADA"/>
      </a:accent4>
      <a:accent5>
        <a:srgbClr val="C0C0D4"/>
      </a:accent5>
      <a:accent6>
        <a:srgbClr val="2D2D8A"/>
      </a:accent6>
      <a:hlink>
        <a:srgbClr val="DEE8F9"/>
      </a:hlink>
      <a:folHlink>
        <a:srgbClr val="D1CFFB"/>
      </a:folHlink>
    </a:clrScheme>
    <a:fontScheme name="1_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7B7A8E"/>
        </a:dk1>
        <a:lt1>
          <a:srgbClr val="FFFFFF"/>
        </a:lt1>
        <a:dk2>
          <a:srgbClr val="9B9AB3"/>
        </a:dk2>
        <a:lt2>
          <a:srgbClr val="FFFFFF"/>
        </a:lt2>
        <a:accent1>
          <a:srgbClr val="807EB0"/>
        </a:accent1>
        <a:accent2>
          <a:srgbClr val="333399"/>
        </a:accent2>
        <a:accent3>
          <a:srgbClr val="CBCAD6"/>
        </a:accent3>
        <a:accent4>
          <a:srgbClr val="DADADA"/>
        </a:accent4>
        <a:accent5>
          <a:srgbClr val="C0C0D4"/>
        </a:accent5>
        <a:accent6>
          <a:srgbClr val="2D2D8A"/>
        </a:accent6>
        <a:hlink>
          <a:srgbClr val="DEE8F9"/>
        </a:hlink>
        <a:folHlink>
          <a:srgbClr val="D1CFF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2">
  <a:themeElements>
    <a:clrScheme name="Другая 16">
      <a:dk1>
        <a:sysClr val="windowText" lastClr="000000"/>
      </a:dk1>
      <a:lt1>
        <a:sysClr val="window" lastClr="FFFFFF"/>
      </a:lt1>
      <a:dk2>
        <a:srgbClr val="007DEA"/>
      </a:dk2>
      <a:lt2>
        <a:srgbClr val="D6ECFF"/>
      </a:lt2>
      <a:accent1>
        <a:srgbClr val="7FD13B"/>
      </a:accent1>
      <a:accent2>
        <a:srgbClr val="EA157A"/>
      </a:accent2>
      <a:accent3>
        <a:srgbClr val="FEB80A"/>
      </a:accent3>
      <a:accent4>
        <a:srgbClr val="00ADDC"/>
      </a:accent4>
      <a:accent5>
        <a:srgbClr val="005DAF"/>
      </a:accent5>
      <a:accent6>
        <a:srgbClr val="1AB39F"/>
      </a:accent6>
      <a:hlink>
        <a:srgbClr val="EB8803"/>
      </a:hlink>
      <a:folHlink>
        <a:srgbClr val="5F7791"/>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TotalTime>
  <Words>1248</Words>
  <Application>Microsoft Office PowerPoint</Application>
  <PresentationFormat>Экран (4:3)</PresentationFormat>
  <Paragraphs>213</Paragraphs>
  <Slides>82</Slides>
  <Notes>1</Notes>
  <HiddenSlides>0</HiddenSlides>
  <MMClips>0</MMClips>
  <ScaleCrop>false</ScaleCrop>
  <HeadingPairs>
    <vt:vector size="4" baseType="variant">
      <vt:variant>
        <vt:lpstr>Тема</vt:lpstr>
      </vt:variant>
      <vt:variant>
        <vt:i4>2</vt:i4>
      </vt:variant>
      <vt:variant>
        <vt:lpstr>Заголовки слайдов</vt:lpstr>
      </vt:variant>
      <vt:variant>
        <vt:i4>82</vt:i4>
      </vt:variant>
    </vt:vector>
  </HeadingPairs>
  <TitlesOfParts>
    <vt:vector size="84" baseType="lpstr">
      <vt:lpstr>1_Default Design</vt:lpstr>
      <vt:lpstr>Тема2</vt:lpstr>
      <vt:lpstr>декоративно-художественное творчество НА УРОКАХ ВОСКРЕСНОЙ ШКОЛЫ</vt:lpstr>
      <vt:lpstr>Презентация PowerPoint</vt:lpstr>
      <vt:lpstr>Презентация PowerPoint</vt:lpstr>
      <vt:lpstr>Основные виды детского изобразительного творчества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Нетрадиционные техники  рисования</vt:lpstr>
      <vt:lpstr>Презентация PowerPoint</vt:lpstr>
      <vt:lpstr>Презентация PowerPoint</vt:lpstr>
      <vt:lpstr>Презентация PowerPoint</vt:lpstr>
      <vt:lpstr>Презентация PowerPoint</vt:lpstr>
      <vt:lpstr>Презентация PowerPoint</vt:lpstr>
      <vt:lpstr> Рисование ладошкой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Способ изготовления поделок путем комбинирования различных техник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Способы связи поделки с темой: </vt:lpstr>
      <vt:lpstr>Презентация PowerPoint</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Yulik</dc:creator>
  <cp:lastModifiedBy>Victor</cp:lastModifiedBy>
  <cp:revision>196</cp:revision>
  <dcterms:created xsi:type="dcterms:W3CDTF">2012-10-11T16:22:45Z</dcterms:created>
  <dcterms:modified xsi:type="dcterms:W3CDTF">2012-10-19T11:19:59Z</dcterms:modified>
</cp:coreProperties>
</file>