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5" r:id="rId6"/>
    <p:sldId id="264" r:id="rId7"/>
    <p:sldId id="268" r:id="rId8"/>
    <p:sldId id="266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12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30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47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69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565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30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84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11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80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2161F-FF98-4757-BAAA-C789497F4D5C}" type="datetimeFigureOut">
              <a:rPr lang="en-US" smtClean="0"/>
              <a:t>10/19/2012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04DAE-E532-4596-8628-9B3F21CA00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88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Autofit/>
          </a:bodyPr>
          <a:lstStyle/>
          <a:p>
            <a:r>
              <a:rPr lang="ru-RU" sz="6000" b="1" dirty="0" smtClean="0"/>
              <a:t>Дисциплина </a:t>
            </a:r>
            <a:br>
              <a:rPr lang="ru-RU" sz="6000" b="1" dirty="0" smtClean="0"/>
            </a:br>
            <a:r>
              <a:rPr lang="ru-RU" sz="6000" b="1" dirty="0" smtClean="0"/>
              <a:t>в воскресной школе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t1.gstatic.com/images?q=tbn:ANd9GcTCTsXcYaA7JOtYH9EqQ4vywXRZ1MqrUSpyByYHxXsPm9-adpA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63" y="2590800"/>
            <a:ext cx="3339903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t1.gstatic.com/images?q=tbn:ANd9GcQ5aJ5ZzsrW8gdZRZiMDmoMIktQ-ddHKQW0XI1xzHTFkwReWGTRr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719"/>
          <a:stretch/>
        </p:blipFill>
        <p:spPr bwMode="auto">
          <a:xfrm>
            <a:off x="4572000" y="2667000"/>
            <a:ext cx="3665241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34761" y="57912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b="1" dirty="0"/>
              <a:t>Материал подготовил</a:t>
            </a:r>
          </a:p>
          <a:p>
            <a:pPr algn="r"/>
            <a:r>
              <a:rPr lang="ru-RU" b="1" dirty="0" err="1"/>
              <a:t>Звертовский</a:t>
            </a:r>
            <a:r>
              <a:rPr lang="ru-RU" b="1" dirty="0"/>
              <a:t> В.В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6381328"/>
            <a:ext cx="200362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http://www.conservative.by</a:t>
            </a:r>
            <a:endParaRPr lang="ru-RU" sz="1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" y="76200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Семинар учителей </a:t>
            </a:r>
            <a:r>
              <a:rPr lang="ru-RU" sz="1400" b="1" dirty="0" smtClean="0"/>
              <a:t>воскресных школ </a:t>
            </a:r>
            <a:r>
              <a:rPr lang="ru-RU" sz="1400" b="1" dirty="0"/>
              <a:t>церквей РО КЦ ЕХБ, 13 октября 2012 г</a:t>
            </a:r>
            <a:r>
              <a:rPr lang="ru-RU" sz="1400" b="1" dirty="0" smtClean="0"/>
              <a:t>.</a:t>
            </a:r>
          </a:p>
          <a:p>
            <a:pPr algn="ctr"/>
            <a:r>
              <a:rPr lang="ru-RU" sz="1400" b="1" dirty="0" smtClean="0"/>
              <a:t>г. Минск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182666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b="1" dirty="0" smtClean="0"/>
              <a:t>Роль, участие родителей в реализации дисциплины.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ru-RU" sz="3600" dirty="0" smtClean="0"/>
              <a:t>Доверие </a:t>
            </a:r>
            <a:r>
              <a:rPr lang="ru-RU" sz="3600" dirty="0"/>
              <a:t>учителю, в </a:t>
            </a:r>
            <a:r>
              <a:rPr lang="ru-RU" sz="3600" dirty="0" err="1"/>
              <a:t>т.ч</a:t>
            </a:r>
            <a:r>
              <a:rPr lang="ru-RU" sz="3600" dirty="0"/>
              <a:t>. вопросах </a:t>
            </a:r>
            <a:r>
              <a:rPr lang="ru-RU" sz="3600" dirty="0" smtClean="0"/>
              <a:t>наказания/поощрения</a:t>
            </a:r>
          </a:p>
          <a:p>
            <a:pPr marL="457200" lvl="1" indent="0">
              <a:buNone/>
            </a:pPr>
            <a:endParaRPr lang="ru-RU" sz="3600" dirty="0" smtClean="0"/>
          </a:p>
          <a:p>
            <a:pPr lvl="1">
              <a:buFont typeface="Arial" pitchFamily="34" charset="0"/>
              <a:buChar char="•"/>
            </a:pPr>
            <a:r>
              <a:rPr lang="ru-RU" sz="3600" dirty="0" smtClean="0"/>
              <a:t>Поддержка здравых требований учителя в ВШ и дома.</a:t>
            </a:r>
          </a:p>
          <a:p>
            <a:pPr marL="457200" lvl="1" indent="0">
              <a:buNone/>
            </a:pPr>
            <a:endParaRPr lang="ru-RU" sz="3600" dirty="0" smtClean="0"/>
          </a:p>
          <a:p>
            <a:pPr lvl="1">
              <a:buFont typeface="Arial" pitchFamily="34" charset="0"/>
              <a:buChar char="•"/>
            </a:pPr>
            <a:r>
              <a:rPr lang="ru-RU" sz="3600" dirty="0" smtClean="0"/>
              <a:t>Помощь </a:t>
            </a:r>
            <a:r>
              <a:rPr lang="ru-RU" sz="3600" dirty="0"/>
              <a:t>в выполнение </a:t>
            </a:r>
            <a:r>
              <a:rPr lang="ru-RU" sz="3600" dirty="0" smtClean="0"/>
              <a:t>д/з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3105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</a:rPr>
              <a:t>Наказание, разрешение конфликтных ситуаций.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pPr lvl="1">
              <a:buFont typeface="Arial" pitchFamily="34" charset="0"/>
              <a:buChar char="•"/>
            </a:pPr>
            <a:r>
              <a:rPr lang="ru-RU" dirty="0" smtClean="0"/>
              <a:t>Строго </a:t>
            </a:r>
            <a:r>
              <a:rPr lang="ru-RU" dirty="0"/>
              <a:t>индивидуальный подход со знанием характера ребенка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ru-RU" dirty="0" smtClean="0"/>
              <a:t>Публичный </a:t>
            </a:r>
            <a:r>
              <a:rPr lang="ru-RU" dirty="0"/>
              <a:t>протест/вызов должен быть остановлен</a:t>
            </a:r>
            <a:endParaRPr lang="en-US" dirty="0"/>
          </a:p>
          <a:p>
            <a:pPr lvl="1">
              <a:buFont typeface="Arial" pitchFamily="34" charset="0"/>
              <a:buChar char="•"/>
            </a:pPr>
            <a:r>
              <a:rPr lang="ru-RU" dirty="0"/>
              <a:t>Хамство, ложь, ябедничество, двуличие – самое большое </a:t>
            </a:r>
            <a:r>
              <a:rPr lang="ru-RU" dirty="0" smtClean="0"/>
              <a:t>порицание/наказание</a:t>
            </a:r>
          </a:p>
          <a:p>
            <a:pPr lvl="1">
              <a:buFont typeface="Arial" pitchFamily="34" charset="0"/>
              <a:buChar char="•"/>
            </a:pPr>
            <a:r>
              <a:rPr lang="ru-RU" dirty="0" smtClean="0"/>
              <a:t>Старшие – лишение баллов, наград, словесное убеждение, увещевание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ru-RU" dirty="0" smtClean="0"/>
              <a:t>Младшие – лишение наклеек/баллов, вовлечение родителей, увещевание, физ. наказание (в исключительных случаях)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03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>
                <a:solidFill>
                  <a:srgbClr val="92D050"/>
                </a:solidFill>
              </a:rPr>
              <a:t>Методы поощрения</a:t>
            </a:r>
            <a:endParaRPr lang="en-US" b="1"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lnSpcReduction="10000"/>
          </a:bodyPr>
          <a:lstStyle/>
          <a:p>
            <a:pPr lvl="1"/>
            <a:r>
              <a:rPr lang="ru-RU" b="1" dirty="0" smtClean="0"/>
              <a:t>в рамках всей ВШ : </a:t>
            </a:r>
            <a:endParaRPr lang="en-US" b="1" dirty="0"/>
          </a:p>
          <a:p>
            <a:pPr lvl="2"/>
            <a:r>
              <a:rPr lang="ru-RU" dirty="0"/>
              <a:t>Магазин, в котором можно годовое количество баллов обменять на «лепты» и приобрести «товары»</a:t>
            </a:r>
            <a:endParaRPr lang="en-US" dirty="0"/>
          </a:p>
          <a:p>
            <a:pPr lvl="2"/>
            <a:r>
              <a:rPr lang="ru-RU" dirty="0"/>
              <a:t>Награждение в персональных номинациях по итогам года</a:t>
            </a:r>
            <a:endParaRPr lang="en-US" dirty="0"/>
          </a:p>
          <a:p>
            <a:pPr lvl="2"/>
            <a:r>
              <a:rPr lang="ru-RU" dirty="0"/>
              <a:t>Награждение по итогам конкурсов, игр</a:t>
            </a:r>
            <a:endParaRPr lang="en-US" dirty="0"/>
          </a:p>
          <a:p>
            <a:pPr lvl="1"/>
            <a:r>
              <a:rPr lang="ru-RU" b="1" dirty="0"/>
              <a:t>в рамках класса:</a:t>
            </a:r>
            <a:endParaRPr lang="en-US" b="1" dirty="0"/>
          </a:p>
          <a:p>
            <a:pPr lvl="2"/>
            <a:r>
              <a:rPr lang="ru-RU" dirty="0"/>
              <a:t>отмечать дни </a:t>
            </a:r>
            <a:r>
              <a:rPr lang="ru-RU" dirty="0" smtClean="0"/>
              <a:t>рождения, подарки</a:t>
            </a:r>
            <a:endParaRPr lang="en-US" dirty="0"/>
          </a:p>
          <a:p>
            <a:pPr lvl="2"/>
            <a:r>
              <a:rPr lang="ru-RU" dirty="0"/>
              <a:t>младшие – наклейки, </a:t>
            </a:r>
            <a:r>
              <a:rPr lang="ru-RU" dirty="0" smtClean="0"/>
              <a:t>небольшие сувениры</a:t>
            </a:r>
            <a:endParaRPr lang="en-US" dirty="0"/>
          </a:p>
          <a:p>
            <a:pPr lvl="2"/>
            <a:r>
              <a:rPr lang="ru-RU" dirty="0" smtClean="0"/>
              <a:t>старшие – баллы, сувениры определенных номинациях </a:t>
            </a:r>
            <a:r>
              <a:rPr lang="ru-RU" sz="2200" i="1" dirty="0" smtClean="0"/>
              <a:t>(напр. по </a:t>
            </a:r>
            <a:r>
              <a:rPr lang="ru-RU" sz="2200" i="1" dirty="0"/>
              <a:t>количеству </a:t>
            </a:r>
            <a:r>
              <a:rPr lang="ru-RU" sz="2200" i="1" dirty="0" smtClean="0"/>
              <a:t>баллов/квартал  </a:t>
            </a:r>
            <a:r>
              <a:rPr lang="ru-RU" sz="2200" i="1" dirty="0"/>
              <a:t>– тоже можно придумать </a:t>
            </a:r>
            <a:r>
              <a:rPr lang="ru-RU" sz="2200" i="1" dirty="0" smtClean="0"/>
              <a:t>номинации)</a:t>
            </a:r>
            <a:endParaRPr lang="en-US" sz="2200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46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3 «НО»: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не переборщить, не разбаловать наградами детей. Основной упор – на постоянно высокое качество уроков и интересность их для детей.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ru-RU" dirty="0" smtClean="0"/>
              <a:t>поощрение – весомое, подарки – ценные, но в рамках «потолка возможностей» ВШ.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ru-RU" dirty="0" smtClean="0"/>
              <a:t>нет! – уравниловке. В различных конкурсах задействуется соревновательный интерес. Этого не нужно бояться. Важно выбирать правильные критерии оценки участников и делать их «прозрачными», понятными для детей.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144384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Понятие дисциплины. Взаимосвязь дисциплины в ВШ и церкви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sz="4200" dirty="0"/>
              <a:t>Атмосфера в церкви формирует общую атмосферу, в </a:t>
            </a:r>
            <a:r>
              <a:rPr lang="ru-RU" sz="4200" dirty="0" err="1"/>
              <a:t>т.ч</a:t>
            </a:r>
            <a:r>
              <a:rPr lang="ru-RU" sz="4200" dirty="0"/>
              <a:t>. на уроках ВШ. </a:t>
            </a:r>
            <a:endParaRPr lang="en-US" sz="4200" dirty="0"/>
          </a:p>
          <a:p>
            <a:pPr marL="350838" indent="0">
              <a:buNone/>
            </a:pPr>
            <a:r>
              <a:rPr lang="ru-RU" sz="4200" dirty="0" smtClean="0"/>
              <a:t>(</a:t>
            </a:r>
            <a:r>
              <a:rPr lang="ru-RU" sz="4200" dirty="0"/>
              <a:t>хотя сам учитель может </a:t>
            </a:r>
            <a:r>
              <a:rPr lang="ru-RU" sz="4200" dirty="0" smtClean="0"/>
              <a:t>оказывать серьезное как </a:t>
            </a:r>
            <a:r>
              <a:rPr lang="ru-RU" sz="4200" dirty="0"/>
              <a:t>в </a:t>
            </a:r>
            <a:r>
              <a:rPr lang="ru-RU" sz="4200" dirty="0" smtClean="0"/>
              <a:t>положительное, </a:t>
            </a:r>
            <a:r>
              <a:rPr lang="ru-RU" sz="4200" dirty="0"/>
              <a:t>так и </a:t>
            </a:r>
            <a:r>
              <a:rPr lang="ru-RU" sz="4200" dirty="0" smtClean="0"/>
              <a:t>отрицательное влияние).</a:t>
            </a:r>
            <a:endParaRPr lang="en-US" sz="4200" dirty="0"/>
          </a:p>
          <a:p>
            <a:pPr marL="0" indent="0">
              <a:buNone/>
            </a:pPr>
            <a:r>
              <a:rPr lang="ru-RU" sz="4200" dirty="0"/>
              <a:t> </a:t>
            </a:r>
            <a:endParaRPr lang="en-US" sz="4200" dirty="0"/>
          </a:p>
          <a:p>
            <a:pPr marL="350838" indent="0">
              <a:buNone/>
            </a:pPr>
            <a:r>
              <a:rPr lang="ru-RU" sz="4200" i="1" dirty="0"/>
              <a:t>Дисциплина в церкви – это постоянное применение принципов, правил, подходов, методов и доктрин Библии для поддержания чистоты, порядка, мира и для создания условий здорового развития и служения как всей церкви, так и каждого члена церкви</a:t>
            </a:r>
            <a:r>
              <a:rPr lang="ru-RU" sz="4200" dirty="0" smtClean="0"/>
              <a:t>.</a:t>
            </a:r>
          </a:p>
          <a:p>
            <a:pPr marL="0" indent="0">
              <a:buNone/>
            </a:pPr>
            <a:endParaRPr lang="en-US" sz="4200" dirty="0"/>
          </a:p>
          <a:p>
            <a:r>
              <a:rPr lang="ru-RU" sz="4200" dirty="0" smtClean="0"/>
              <a:t>ВШ </a:t>
            </a:r>
            <a:r>
              <a:rPr lang="ru-RU" sz="4200" dirty="0"/>
              <a:t>формирует отношение к церковной дисциплине потенциальных членов церкви, учит порядку, умению подчиняться.</a:t>
            </a:r>
            <a:endParaRPr lang="en-US" sz="4200" dirty="0"/>
          </a:p>
          <a:p>
            <a:pPr marL="350838" indent="0">
              <a:buNone/>
            </a:pPr>
            <a:r>
              <a:rPr lang="ru-RU" sz="4200" i="1" dirty="0" smtClean="0"/>
              <a:t>Наставь </a:t>
            </a:r>
            <a:r>
              <a:rPr lang="ru-RU" sz="4200" i="1" dirty="0"/>
              <a:t>юношу при начале пути его: он не уклонится от него, когда и состарится. (Прит.22:6)</a:t>
            </a:r>
            <a:endParaRPr lang="en-US" sz="4200" dirty="0"/>
          </a:p>
          <a:p>
            <a:pPr marL="0" indent="0">
              <a:buNone/>
            </a:pPr>
            <a:r>
              <a:rPr lang="ru-RU" sz="4200" i="1" dirty="0"/>
              <a:t> </a:t>
            </a:r>
            <a:endParaRPr lang="ru-RU" sz="4200" dirty="0" smtClean="0"/>
          </a:p>
          <a:p>
            <a:r>
              <a:rPr lang="ru-RU" sz="4200" dirty="0" smtClean="0"/>
              <a:t>Порядок</a:t>
            </a:r>
            <a:r>
              <a:rPr lang="ru-RU" sz="4200" dirty="0"/>
              <a:t>, реализация дисциплины на уроках ВШ способствует качественному усвоению творчески подготовленного учебного материала, но не заменяет его.</a:t>
            </a:r>
            <a:endParaRPr lang="en-US" sz="4200" dirty="0"/>
          </a:p>
          <a:p>
            <a:pPr marL="350838" indent="0">
              <a:buNone/>
            </a:pPr>
            <a:r>
              <a:rPr lang="ru-RU" sz="4200" i="1" dirty="0"/>
              <a:t>Много хлеба [бывает] и на ниве бедных; но некоторые гибнут от беспорядка.</a:t>
            </a:r>
            <a:endParaRPr lang="en-US" sz="4200" dirty="0"/>
          </a:p>
          <a:p>
            <a:pPr marL="350838" indent="0">
              <a:buNone/>
            </a:pPr>
            <a:r>
              <a:rPr lang="ru-RU" sz="4200" i="1" dirty="0"/>
              <a:t>(Прит.13:24)</a:t>
            </a:r>
            <a:endParaRPr lang="en-US" sz="4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50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b="1" dirty="0" smtClean="0"/>
              <a:t>Этапы реализации: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ru-RU" sz="3200" dirty="0" smtClean="0"/>
              <a:t>Установка </a:t>
            </a:r>
            <a:r>
              <a:rPr lang="ru-RU" sz="3200" dirty="0"/>
              <a:t>начальных правил</a:t>
            </a:r>
            <a:endParaRPr lang="en-US" sz="3200" dirty="0"/>
          </a:p>
          <a:p>
            <a:pPr lvl="1">
              <a:buFont typeface="Arial" pitchFamily="34" charset="0"/>
              <a:buChar char="•"/>
            </a:pPr>
            <a:r>
              <a:rPr lang="ru-RU" sz="3200" dirty="0"/>
              <a:t>Напоминание</a:t>
            </a:r>
            <a:endParaRPr lang="en-US" sz="3200" dirty="0"/>
          </a:p>
          <a:p>
            <a:pPr lvl="1">
              <a:buFont typeface="Arial" pitchFamily="34" charset="0"/>
              <a:buChar char="•"/>
            </a:pPr>
            <a:r>
              <a:rPr lang="ru-RU" sz="3200" dirty="0" smtClean="0"/>
              <a:t>Увещевание</a:t>
            </a:r>
            <a:endParaRPr lang="en-US" sz="3200" dirty="0"/>
          </a:p>
          <a:p>
            <a:pPr lvl="1">
              <a:buFont typeface="Arial" pitchFamily="34" charset="0"/>
              <a:buChar char="•"/>
            </a:pPr>
            <a:r>
              <a:rPr lang="ru-RU" sz="3200" dirty="0"/>
              <a:t>Наказание</a:t>
            </a:r>
            <a:endParaRPr lang="en-US" sz="3200" dirty="0"/>
          </a:p>
          <a:p>
            <a:pPr lvl="1">
              <a:buFont typeface="Arial" pitchFamily="34" charset="0"/>
              <a:buChar char="•"/>
            </a:pPr>
            <a:r>
              <a:rPr lang="ru-RU" sz="3200" dirty="0"/>
              <a:t>Поощрение</a:t>
            </a:r>
            <a:endParaRPr lang="en-US" sz="3200" dirty="0"/>
          </a:p>
          <a:p>
            <a:pPr marL="0" indent="0">
              <a:buNone/>
            </a:pPr>
            <a:r>
              <a:rPr lang="ru-RU" i="1" dirty="0" smtClean="0"/>
              <a:t>не обязательно словесно – это могут быть плакаты и др. наглядные пособия, которые всегда на виду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17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600200"/>
            <a:ext cx="6604000" cy="4953000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372830"/>
            <a:ext cx="8229600" cy="8463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/>
              <a:t>Примеры экранов успеваемости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913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352" y="1390650"/>
            <a:ext cx="3124200" cy="234315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720" y="2590800"/>
            <a:ext cx="4873752" cy="365531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72830"/>
            <a:ext cx="8229600" cy="846370"/>
          </a:xfrm>
        </p:spPr>
        <p:txBody>
          <a:bodyPr>
            <a:normAutofit/>
          </a:bodyPr>
          <a:lstStyle/>
          <a:p>
            <a:r>
              <a:rPr lang="ru-RU" b="1" dirty="0"/>
              <a:t>Примеры </a:t>
            </a:r>
            <a:r>
              <a:rPr lang="ru-RU" b="1" dirty="0" smtClean="0"/>
              <a:t>экранов </a:t>
            </a:r>
            <a:r>
              <a:rPr lang="ru-RU" b="1" dirty="0"/>
              <a:t>успеваемости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43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48142"/>
            <a:ext cx="3639493" cy="485265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524000"/>
            <a:ext cx="3657600" cy="48768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57200" y="381000"/>
            <a:ext cx="8229600" cy="8463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/>
              <a:t>Примеры экранов успеваемости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11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520" y="1101090"/>
            <a:ext cx="3611880" cy="270891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478" y="1121008"/>
            <a:ext cx="3585322" cy="26889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5089" y="3825576"/>
            <a:ext cx="3718111" cy="2788584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6370"/>
          </a:xfrm>
        </p:spPr>
        <p:txBody>
          <a:bodyPr>
            <a:normAutofit/>
          </a:bodyPr>
          <a:lstStyle/>
          <a:p>
            <a:r>
              <a:rPr lang="ru-RU" b="1" dirty="0"/>
              <a:t>Примеры </a:t>
            </a:r>
            <a:r>
              <a:rPr lang="ru-RU" b="1" dirty="0" smtClean="0"/>
              <a:t>экранов </a:t>
            </a:r>
            <a:r>
              <a:rPr lang="ru-RU" b="1" dirty="0"/>
              <a:t>успеваемости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52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Примеры </a:t>
            </a:r>
            <a:r>
              <a:rPr lang="ru-RU" b="1" dirty="0" smtClean="0"/>
              <a:t>«</a:t>
            </a:r>
            <a:r>
              <a:rPr lang="ru-RU" b="1" dirty="0" err="1" smtClean="0"/>
              <a:t>напоминалок</a:t>
            </a:r>
            <a:r>
              <a:rPr lang="ru-RU" b="1" dirty="0" smtClean="0"/>
              <a:t>»</a:t>
            </a: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о правилах поведения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511300"/>
            <a:ext cx="3838575" cy="51181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323" y="1546442"/>
            <a:ext cx="3322877" cy="249215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323" y="4137242"/>
            <a:ext cx="3322877" cy="249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91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ru-RU" b="1" dirty="0"/>
              <a:t>Авторитет учителя</a:t>
            </a:r>
            <a:r>
              <a:rPr lang="ru-RU" b="1" dirty="0" smtClean="0"/>
              <a:t>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458200" cy="5410200"/>
          </a:xfrm>
        </p:spPr>
        <p:txBody>
          <a:bodyPr>
            <a:normAutofit fontScale="85000" lnSpcReduction="10000"/>
          </a:bodyPr>
          <a:lstStyle/>
          <a:p>
            <a:pPr lvl="1" algn="just">
              <a:buFont typeface="Arial" pitchFamily="34" charset="0"/>
              <a:buChar char="•"/>
            </a:pPr>
            <a:r>
              <a:rPr lang="ru-RU" sz="3100" dirty="0" smtClean="0"/>
              <a:t>Учитель </a:t>
            </a:r>
            <a:r>
              <a:rPr lang="ru-RU" sz="3100" dirty="0"/>
              <a:t>– христианин-практик.</a:t>
            </a:r>
            <a:endParaRPr lang="en-US" sz="3100" dirty="0"/>
          </a:p>
          <a:p>
            <a:pPr marL="746125" indent="0" algn="just">
              <a:buNone/>
            </a:pPr>
            <a:r>
              <a:rPr lang="ru-RU" sz="2600" i="1" dirty="0"/>
              <a:t>(ВШ – не обычная светская школа, а место, где дети знакомятся с христианскими ценностями, Словом Божьим. Будет мало пользы, если дети не видят воплощение объясняемых Божьих истин в личности учителя).</a:t>
            </a:r>
            <a:endParaRPr lang="en-US" sz="2600" dirty="0"/>
          </a:p>
          <a:p>
            <a:pPr lvl="1" algn="just">
              <a:buFont typeface="Arial" pitchFamily="34" charset="0"/>
              <a:buChar char="•"/>
            </a:pPr>
            <a:r>
              <a:rPr lang="ru-RU" sz="3100" dirty="0"/>
              <a:t>Последовательность, прозрачность, понятность требований для детей</a:t>
            </a:r>
            <a:endParaRPr lang="en-US" sz="3100" dirty="0"/>
          </a:p>
          <a:p>
            <a:pPr lvl="1" algn="just">
              <a:buFont typeface="Arial" pitchFamily="34" charset="0"/>
              <a:buChar char="•"/>
            </a:pPr>
            <a:r>
              <a:rPr lang="ru-RU" sz="3100" dirty="0"/>
              <a:t>Работает принцип «сказал-сделал» </a:t>
            </a:r>
            <a:r>
              <a:rPr lang="ru-RU" sz="3100" dirty="0" smtClean="0"/>
              <a:t>		       (</a:t>
            </a:r>
            <a:r>
              <a:rPr lang="ru-RU" sz="3100" dirty="0"/>
              <a:t>не </a:t>
            </a:r>
            <a:r>
              <a:rPr lang="ru-RU" sz="3100" dirty="0" smtClean="0"/>
              <a:t>бросать слов «на ветер»)</a:t>
            </a:r>
            <a:endParaRPr lang="en-US" sz="3100" dirty="0"/>
          </a:p>
          <a:p>
            <a:pPr lvl="1" algn="just">
              <a:buFont typeface="Arial" pitchFamily="34" charset="0"/>
              <a:buChar char="•"/>
            </a:pPr>
            <a:r>
              <a:rPr lang="ru-RU" sz="3100" dirty="0"/>
              <a:t>Поддержка родителями учеников (в 1-ю очередь касается верующих родителей)</a:t>
            </a:r>
            <a:endParaRPr lang="en-US" sz="3100" dirty="0"/>
          </a:p>
          <a:p>
            <a:pPr lvl="1" algn="just">
              <a:buFont typeface="Arial" pitchFamily="34" charset="0"/>
              <a:buChar char="•"/>
            </a:pPr>
            <a:r>
              <a:rPr lang="ru-RU" sz="3100" dirty="0"/>
              <a:t>НЕТ! – </a:t>
            </a:r>
            <a:r>
              <a:rPr lang="ru-RU" sz="3100" dirty="0" smtClean="0"/>
              <a:t>панибратству, ДА! – дружбе и дисциплине (постараться быть другом детям, не выходя за рамки «учитель-ученик» </a:t>
            </a:r>
            <a:r>
              <a:rPr lang="ru-RU" sz="3100" u="sng" dirty="0" smtClean="0"/>
              <a:t>на уроке.</a:t>
            </a:r>
            <a:r>
              <a:rPr lang="ru-RU" sz="3100" dirty="0" smtClean="0"/>
              <a:t>). 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82094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401</Words>
  <Application>Microsoft Office PowerPoint</Application>
  <PresentationFormat>Экран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Дисциплина  в воскресной школе</vt:lpstr>
      <vt:lpstr>Понятие дисциплины. Взаимосвязь дисциплины в ВШ и церкви</vt:lpstr>
      <vt:lpstr>Этапы реализации:</vt:lpstr>
      <vt:lpstr>Презентация PowerPoint</vt:lpstr>
      <vt:lpstr>Примеры экранов успеваемости</vt:lpstr>
      <vt:lpstr>Презентация PowerPoint</vt:lpstr>
      <vt:lpstr>Примеры экранов успеваемости</vt:lpstr>
      <vt:lpstr>Примеры «напоминалок» о правилах поведения</vt:lpstr>
      <vt:lpstr>Авторитет учителя.</vt:lpstr>
      <vt:lpstr>Роль, участие родителей в реализации дисциплины.</vt:lpstr>
      <vt:lpstr>Наказание, разрешение конфликтных ситуаций.</vt:lpstr>
      <vt:lpstr>Методы поощрения</vt:lpstr>
      <vt:lpstr>3 «НО»:</vt:lpstr>
    </vt:vector>
  </TitlesOfParts>
  <Company>EPAM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Дисциплина  в воскресной школе</dc:title>
  <dc:creator>Uladzimir Zviartouski</dc:creator>
  <cp:lastModifiedBy>Victor</cp:lastModifiedBy>
  <cp:revision>10</cp:revision>
  <dcterms:created xsi:type="dcterms:W3CDTF">2012-10-13T05:26:17Z</dcterms:created>
  <dcterms:modified xsi:type="dcterms:W3CDTF">2012-10-19T11:19:14Z</dcterms:modified>
</cp:coreProperties>
</file>