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79" r:id="rId5"/>
    <p:sldId id="280" r:id="rId6"/>
    <p:sldId id="281" r:id="rId7"/>
    <p:sldId id="282" r:id="rId8"/>
    <p:sldId id="259" r:id="rId9"/>
    <p:sldId id="269" r:id="rId10"/>
    <p:sldId id="270" r:id="rId11"/>
    <p:sldId id="27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60" r:id="rId27"/>
    <p:sldId id="261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02FAC-DF5B-4852-AC6B-260102F72308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9D8C-564F-4EFC-A08C-A4B9F1754D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02FAC-DF5B-4852-AC6B-260102F72308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9D8C-564F-4EFC-A08C-A4B9F1754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02FAC-DF5B-4852-AC6B-260102F72308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9D8C-564F-4EFC-A08C-A4B9F1754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02FAC-DF5B-4852-AC6B-260102F72308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9D8C-564F-4EFC-A08C-A4B9F1754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02FAC-DF5B-4852-AC6B-260102F72308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E469D8C-564F-4EFC-A08C-A4B9F1754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02FAC-DF5B-4852-AC6B-260102F72308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9D8C-564F-4EFC-A08C-A4B9F1754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02FAC-DF5B-4852-AC6B-260102F72308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9D8C-564F-4EFC-A08C-A4B9F1754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02FAC-DF5B-4852-AC6B-260102F72308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9D8C-564F-4EFC-A08C-A4B9F1754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02FAC-DF5B-4852-AC6B-260102F72308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9D8C-564F-4EFC-A08C-A4B9F1754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02FAC-DF5B-4852-AC6B-260102F72308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9D8C-564F-4EFC-A08C-A4B9F1754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02FAC-DF5B-4852-AC6B-260102F72308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9D8C-564F-4EFC-A08C-A4B9F1754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9902FAC-DF5B-4852-AC6B-260102F72308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E469D8C-564F-4EFC-A08C-A4B9F1754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onservative.by/cerkovnye-sluzheniya/voskresnaya-shkola/metodicheskie-materialy/materialy-seminara-ot-13-10-2012/" TargetMode="External"/><Relationship Id="rId2" Type="http://schemas.openxmlformats.org/officeDocument/2006/relationships/hyperlink" Target="http://conservative.by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conservative.by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428737"/>
            <a:ext cx="8643998" cy="285752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Тематический раздел семинара ВШ:</a:t>
            </a:r>
            <a:br>
              <a:rPr lang="ru-RU" sz="3600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Ученик</a:t>
            </a:r>
            <a:r>
              <a:rPr lang="ru-RU" b="1" dirty="0"/>
              <a:t>. Как найти учеников, привлечь в воскресную школу и удержать в церкви</a:t>
            </a:r>
            <a:r>
              <a:rPr lang="ru-RU" dirty="0"/>
              <a:t>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929198"/>
            <a:ext cx="6400800" cy="709602"/>
          </a:xfrm>
        </p:spPr>
        <p:txBody>
          <a:bodyPr>
            <a:normAutofit/>
          </a:bodyPr>
          <a:lstStyle/>
          <a:p>
            <a:pPr algn="r"/>
            <a:r>
              <a:rPr lang="ru-RU" sz="1400" b="1" dirty="0" smtClean="0"/>
              <a:t>Подготовил учитель Воскресной школы</a:t>
            </a:r>
          </a:p>
          <a:p>
            <a:pPr algn="r"/>
            <a:r>
              <a:rPr lang="ru-RU" sz="1400" b="1" dirty="0" err="1" smtClean="0"/>
              <a:t>Звертовский</a:t>
            </a:r>
            <a:r>
              <a:rPr lang="ru-RU" sz="1400" b="1" dirty="0" smtClean="0"/>
              <a:t> В.В.</a:t>
            </a:r>
            <a:endParaRPr lang="ru-RU" sz="1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b="1" dirty="0" smtClean="0"/>
              <a:t>Общение с детьми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Личное</a:t>
            </a:r>
          </a:p>
          <a:p>
            <a:pPr lvl="1"/>
            <a:r>
              <a:rPr lang="ru-RU" dirty="0" smtClean="0"/>
              <a:t>Посещения</a:t>
            </a:r>
          </a:p>
          <a:p>
            <a:pPr lvl="1"/>
            <a:r>
              <a:rPr lang="ru-RU" dirty="0" smtClean="0"/>
              <a:t>Поздравления с праздниками и др. формы внимания</a:t>
            </a:r>
          </a:p>
          <a:p>
            <a:pPr lvl="1"/>
            <a:r>
              <a:rPr lang="ru-RU" dirty="0" smtClean="0"/>
              <a:t>Быть доступным, не сторониться детей вне рамок урока, дружить</a:t>
            </a:r>
          </a:p>
          <a:p>
            <a:pPr lvl="1"/>
            <a:r>
              <a:rPr lang="ru-RU" dirty="0" smtClean="0"/>
              <a:t>Знать семейную обстановку</a:t>
            </a:r>
          </a:p>
          <a:p>
            <a:r>
              <a:rPr lang="ru-RU" dirty="0" smtClean="0"/>
              <a:t>В рамках общих мероприятий ВШ:</a:t>
            </a:r>
          </a:p>
          <a:p>
            <a:pPr lvl="1"/>
            <a:r>
              <a:rPr lang="ru-RU" dirty="0" smtClean="0"/>
              <a:t>активно участвовать вместе с детьми в конкурсах</a:t>
            </a:r>
          </a:p>
          <a:p>
            <a:r>
              <a:rPr lang="ru-RU" dirty="0" smtClean="0"/>
              <a:t>В рамках мероприятий класса ВШ:</a:t>
            </a:r>
          </a:p>
          <a:p>
            <a:pPr lvl="1"/>
            <a:r>
              <a:rPr lang="ru-RU" dirty="0" smtClean="0"/>
              <a:t>«открытые» уроки, «вылазки» на природу, празднования дней рождений детей и др.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Общие мероприятия ВШ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Конкурсы</a:t>
            </a:r>
          </a:p>
          <a:p>
            <a:r>
              <a:rPr lang="ru-RU" dirty="0" smtClean="0"/>
              <a:t>Спектакли</a:t>
            </a:r>
          </a:p>
          <a:p>
            <a:r>
              <a:rPr lang="ru-RU" dirty="0" smtClean="0"/>
              <a:t>Игры </a:t>
            </a:r>
          </a:p>
          <a:p>
            <a:r>
              <a:rPr lang="ru-RU" dirty="0" smtClean="0"/>
              <a:t>Театрализованные открытия/закрытия учебного года, </a:t>
            </a:r>
          </a:p>
          <a:p>
            <a:r>
              <a:rPr lang="ru-RU" dirty="0" smtClean="0"/>
              <a:t>Походы</a:t>
            </a:r>
          </a:p>
          <a:p>
            <a:r>
              <a:rPr lang="ru-RU" dirty="0" smtClean="0"/>
              <a:t>Лагеря (в т.ч. летние библейские школы).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515352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>Интересные, насыщенные уроки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543956" cy="521497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sz="3400" b="1" dirty="0" smtClean="0"/>
              <a:t>Творческий подход к подготовке уроков, с учетом возрастных особенностей детей, включающий:</a:t>
            </a:r>
          </a:p>
          <a:p>
            <a:pPr>
              <a:buNone/>
            </a:pPr>
            <a:endParaRPr lang="ru-RU" b="1" dirty="0" smtClean="0"/>
          </a:p>
          <a:p>
            <a:pPr lvl="1">
              <a:buFont typeface="Arial" pitchFamily="34" charset="0"/>
              <a:buChar char="•"/>
            </a:pPr>
            <a:r>
              <a:rPr lang="ru-RU" b="1" dirty="0" smtClean="0"/>
              <a:t>Подготовку </a:t>
            </a:r>
            <a:r>
              <a:rPr lang="ru-RU" b="1" dirty="0"/>
              <a:t> </a:t>
            </a:r>
            <a:r>
              <a:rPr lang="ru-RU" b="1" dirty="0" smtClean="0"/>
              <a:t>игр</a:t>
            </a:r>
            <a:r>
              <a:rPr lang="ru-RU" b="1" dirty="0"/>
              <a:t> </a:t>
            </a:r>
          </a:p>
          <a:p>
            <a:pPr lvl="1">
              <a:buFont typeface="Arial" pitchFamily="34" charset="0"/>
              <a:buChar char="•"/>
            </a:pPr>
            <a:r>
              <a:rPr lang="ru-RU" b="1" dirty="0" smtClean="0"/>
              <a:t>Организацию </a:t>
            </a:r>
            <a:r>
              <a:rPr lang="ru-RU" b="1" dirty="0"/>
              <a:t>домашней </a:t>
            </a:r>
            <a:r>
              <a:rPr lang="ru-RU" b="1" dirty="0" smtClean="0"/>
              <a:t>работы</a:t>
            </a:r>
            <a:r>
              <a:rPr lang="ru-RU" b="1" dirty="0"/>
              <a:t> </a:t>
            </a:r>
          </a:p>
          <a:p>
            <a:pPr lvl="1">
              <a:buFont typeface="Arial" pitchFamily="34" charset="0"/>
              <a:buChar char="•"/>
            </a:pPr>
            <a:r>
              <a:rPr lang="ru-RU" b="1" dirty="0" smtClean="0"/>
              <a:t>Подготовку поделок</a:t>
            </a:r>
            <a:endParaRPr lang="ru-RU" b="1" dirty="0"/>
          </a:p>
          <a:p>
            <a:pPr lvl="1">
              <a:buFont typeface="Arial" pitchFamily="34" charset="0"/>
              <a:buChar char="•"/>
            </a:pPr>
            <a:r>
              <a:rPr lang="ru-RU" b="1" dirty="0" smtClean="0"/>
              <a:t>Поддержание дисциплины</a:t>
            </a:r>
            <a:endParaRPr lang="ru-RU" b="1" dirty="0"/>
          </a:p>
          <a:p>
            <a:pPr lvl="1">
              <a:buFont typeface="Arial" pitchFamily="34" charset="0"/>
              <a:buChar char="•"/>
            </a:pPr>
            <a:r>
              <a:rPr lang="ru-RU" b="1" dirty="0" smtClean="0"/>
              <a:t>Использование  наглядных образов и небольших рассказов </a:t>
            </a:r>
          </a:p>
          <a:p>
            <a:pPr lvl="1">
              <a:buNone/>
            </a:pPr>
            <a:r>
              <a:rPr lang="ru-RU" b="1" dirty="0"/>
              <a:t>	</a:t>
            </a:r>
            <a:r>
              <a:rPr lang="ru-RU" b="1" dirty="0" smtClean="0"/>
              <a:t>(«5-минуток»)</a:t>
            </a:r>
          </a:p>
          <a:p>
            <a:pPr lvl="1">
              <a:buNone/>
            </a:pPr>
            <a:endParaRPr lang="ru-RU" b="1" dirty="0" smtClean="0"/>
          </a:p>
          <a:p>
            <a:pPr>
              <a:buNone/>
            </a:pPr>
            <a:r>
              <a:rPr lang="ru-RU" dirty="0" smtClean="0"/>
              <a:t>	Подробные материалы можно найти на сайте РО КЦ ЕХБ </a:t>
            </a:r>
            <a:r>
              <a:rPr lang="en-US" u="sng" dirty="0" smtClean="0">
                <a:hlinkClick r:id="rId2"/>
              </a:rPr>
              <a:t>www.conservative.by </a:t>
            </a:r>
            <a:endParaRPr lang="ru-RU" u="sng" dirty="0" smtClean="0"/>
          </a:p>
          <a:p>
            <a:pPr>
              <a:buNone/>
            </a:pPr>
            <a:endParaRPr lang="ru-RU" u="sng" dirty="0" smtClean="0"/>
          </a:p>
          <a:p>
            <a:pPr>
              <a:buNone/>
            </a:pPr>
            <a:r>
              <a:rPr lang="ru-RU" dirty="0" smtClean="0"/>
              <a:t>	в разделе:  </a:t>
            </a:r>
            <a:r>
              <a:rPr lang="ru-RU" sz="2900" i="1" dirty="0" smtClean="0"/>
              <a:t>Церковные </a:t>
            </a:r>
            <a:r>
              <a:rPr lang="ru-RU" sz="2900" i="1" dirty="0"/>
              <a:t>служения » Воскресная школа » Методические материалы » Материалы семинара от </a:t>
            </a:r>
            <a:r>
              <a:rPr lang="ru-RU" sz="2900" i="1" dirty="0" smtClean="0"/>
              <a:t>13.10.2012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sz="1600" dirty="0" smtClean="0"/>
          </a:p>
          <a:p>
            <a:pPr>
              <a:buNone/>
            </a:pPr>
            <a:r>
              <a:rPr lang="ru-RU" dirty="0" smtClean="0"/>
              <a:t>	прямая ссылка:</a:t>
            </a:r>
            <a:r>
              <a:rPr lang="en-US" dirty="0" smtClean="0">
                <a:hlinkClick r:id="rId3"/>
              </a:rPr>
              <a:t>http://conservative.by/cerkovnye-sluzheniya/voskresnaya-shkola/metodicheskie-materialy/materialy-seminara-ot-13-10-2012/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/>
          </a:bodyPr>
          <a:lstStyle/>
          <a:p>
            <a:pPr lvl="0"/>
            <a:r>
              <a:rPr lang="ru-RU" b="1" dirty="0" smtClean="0"/>
              <a:t>Основные принципы педагогики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r>
              <a:rPr lang="ru-RU" sz="3600" dirty="0" smtClean="0"/>
              <a:t>доступность</a:t>
            </a:r>
          </a:p>
          <a:p>
            <a:pPr lvl="1">
              <a:buFont typeface="Arial" pitchFamily="34" charset="0"/>
              <a:buChar char="•"/>
            </a:pPr>
            <a:r>
              <a:rPr lang="ru-RU" sz="3600" dirty="0" smtClean="0"/>
              <a:t>наглядность</a:t>
            </a:r>
          </a:p>
          <a:p>
            <a:pPr lvl="1">
              <a:buFont typeface="Arial" pitchFamily="34" charset="0"/>
              <a:buChar char="•"/>
            </a:pPr>
            <a:r>
              <a:rPr lang="ru-RU" sz="3600" dirty="0" smtClean="0"/>
              <a:t>учет индивидуальных особенностей</a:t>
            </a:r>
          </a:p>
          <a:p>
            <a:pPr lvl="1">
              <a:buFont typeface="Arial" pitchFamily="34" charset="0"/>
              <a:buChar char="•"/>
            </a:pPr>
            <a:r>
              <a:rPr lang="ru-RU" sz="3600" dirty="0" smtClean="0"/>
              <a:t>взаимодействие и сотрудничество</a:t>
            </a:r>
          </a:p>
          <a:p>
            <a:pPr lvl="1">
              <a:buFont typeface="Arial" pitchFamily="34" charset="0"/>
              <a:buChar char="•"/>
            </a:pPr>
            <a:r>
              <a:rPr lang="ru-RU" sz="3600" dirty="0"/>
              <a:t>у</a:t>
            </a:r>
            <a:r>
              <a:rPr lang="ru-RU" sz="3600" dirty="0" smtClean="0"/>
              <a:t>спешность</a:t>
            </a:r>
          </a:p>
          <a:p>
            <a:pPr lvl="1">
              <a:buFont typeface="Arial" pitchFamily="34" charset="0"/>
              <a:buChar char="•"/>
            </a:pPr>
            <a:r>
              <a:rPr lang="ru-RU" sz="3600" dirty="0" smtClean="0"/>
              <a:t>событийность</a:t>
            </a:r>
            <a:endParaRPr lang="ru-RU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Доступность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Говорить </a:t>
            </a:r>
            <a:r>
              <a:rPr lang="ru-RU" dirty="0"/>
              <a:t>и объяснять материал надо опираясь на уже известные детям знания в соответствии с возрастом и индивидуальными особенностями обучаемых. </a:t>
            </a:r>
            <a:r>
              <a:rPr lang="ru-RU" b="1" dirty="0" smtClean="0"/>
              <a:t>Для младших классов </a:t>
            </a:r>
            <a:r>
              <a:rPr lang="ru-RU" dirty="0" smtClean="0"/>
              <a:t>критическое </a:t>
            </a:r>
            <a:r>
              <a:rPr lang="ru-RU" dirty="0"/>
              <a:t>значение имеет даже интонация и темп речи. Слишком быстрый или слишком медленный темп, невыразительная интонация – и вы детей «теряете</a:t>
            </a:r>
            <a:r>
              <a:rPr lang="ru-RU" dirty="0" smtClean="0"/>
              <a:t>» для восприятия материала.</a:t>
            </a:r>
            <a:endParaRPr lang="ru-RU" dirty="0"/>
          </a:p>
          <a:p>
            <a:r>
              <a:rPr lang="ru-RU" dirty="0"/>
              <a:t>При этом, конечно, </a:t>
            </a:r>
            <a:r>
              <a:rPr lang="ru-RU" dirty="0" smtClean="0"/>
              <a:t>важно не забывать, </a:t>
            </a:r>
            <a:r>
              <a:rPr lang="ru-RU" dirty="0"/>
              <a:t>что обучение не должно быть излишне легким, оно должно вестись на оптимальном уровне трудности. Идеальным вариантом является такая подача материала, чтоб дети сами смогли дойти до истины.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Наглядность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Этот принцип опирается </a:t>
            </a:r>
            <a:r>
              <a:rPr lang="ru-RU" dirty="0"/>
              <a:t>на зрение. Действительно, </a:t>
            </a:r>
            <a:r>
              <a:rPr lang="ru-RU" dirty="0" smtClean="0"/>
              <a:t>более 80</a:t>
            </a:r>
            <a:r>
              <a:rPr lang="ru-RU" dirty="0"/>
              <a:t>% всей информации человек получает с помощью органов зрения. Но, это не значит, что этим и надо ограничиться. Если у нас тема «Музыка и ее направления» - тут необходим именно аудио материал. </a:t>
            </a:r>
            <a:endParaRPr lang="ru-RU" dirty="0" smtClean="0"/>
          </a:p>
          <a:p>
            <a:r>
              <a:rPr lang="ru-RU" dirty="0" smtClean="0"/>
              <a:t>Эффективны </a:t>
            </a:r>
            <a:r>
              <a:rPr lang="ru-RU" dirty="0"/>
              <a:t>при изучении героев Библии инсценировки эпизодов их </a:t>
            </a:r>
            <a:r>
              <a:rPr lang="ru-RU" dirty="0" smtClean="0"/>
              <a:t>жизни. </a:t>
            </a:r>
            <a:r>
              <a:rPr lang="ru-RU" dirty="0"/>
              <a:t>Дети не просто смотрят – они участвуют, используя практически все органы чувств, и это, несомненно, лучше всего запечатлевается в их </a:t>
            </a:r>
            <a:r>
              <a:rPr lang="ru-RU" dirty="0" smtClean="0"/>
              <a:t>памяти.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</a:t>
            </a:r>
            <a:r>
              <a:rPr lang="ru-RU" b="1" dirty="0" smtClean="0"/>
              <a:t>заимодействие и сотрудничество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Иногда </a:t>
            </a:r>
            <a:r>
              <a:rPr lang="ru-RU" dirty="0"/>
              <a:t>учителя склонны воспринимать детей, как пассивных слушателей. </a:t>
            </a:r>
            <a:r>
              <a:rPr lang="ru-RU" dirty="0" smtClean="0"/>
              <a:t>«Я </a:t>
            </a:r>
            <a:r>
              <a:rPr lang="ru-RU" dirty="0"/>
              <a:t>в тебя вкладываю, а ты, будь добр, сиди </a:t>
            </a:r>
            <a:r>
              <a:rPr lang="ru-RU" dirty="0" smtClean="0"/>
              <a:t>и воспринимай». Но это не работает </a:t>
            </a:r>
            <a:r>
              <a:rPr lang="ru-RU" dirty="0"/>
              <a:t>даже в школах и университетах – там после лекций проводятся семинары и лаборатории. А у нас – тем более дети сами должны  вовлекаться в работу. Дети должны участвовать в усвоении материала на протяжении всего урока. Конечно, для старших позволительно устраивать мини-лекции… но в очень разумных пределах</a:t>
            </a:r>
            <a:r>
              <a:rPr lang="ru-RU" dirty="0" smtClean="0"/>
              <a:t>! </a:t>
            </a:r>
            <a:r>
              <a:rPr lang="ru-RU" dirty="0" smtClean="0">
                <a:sym typeface="Wingdings" pitchFamily="2" charset="2"/>
              </a:rPr>
              <a:t>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Успешность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Еще </a:t>
            </a:r>
            <a:r>
              <a:rPr lang="ru-RU" dirty="0"/>
              <a:t>его называют «</a:t>
            </a:r>
            <a:r>
              <a:rPr lang="ru-RU" b="1" dirty="0"/>
              <a:t>принципом опоры на положительное».</a:t>
            </a:r>
            <a:r>
              <a:rPr lang="ru-RU" dirty="0"/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Никому </a:t>
            </a:r>
            <a:r>
              <a:rPr lang="ru-RU" dirty="0"/>
              <a:t>из нас не нравится, когда </a:t>
            </a:r>
            <a:r>
              <a:rPr lang="ru-RU" dirty="0" smtClean="0"/>
              <a:t>постоянно подчеркивают наши неудачи, то,  </a:t>
            </a:r>
            <a:r>
              <a:rPr lang="ru-RU" dirty="0"/>
              <a:t>что у нас </a:t>
            </a:r>
            <a:r>
              <a:rPr lang="ru-RU" dirty="0" smtClean="0"/>
              <a:t>не </a:t>
            </a:r>
            <a:r>
              <a:rPr lang="ru-RU" dirty="0"/>
              <a:t>получается. </a:t>
            </a:r>
            <a:endParaRPr lang="ru-RU" dirty="0" smtClean="0"/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Тогда «руки </a:t>
            </a:r>
            <a:r>
              <a:rPr lang="ru-RU" dirty="0"/>
              <a:t>опускаются», а похвалили – и вот, уже хочется идти и сделать большее.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Событийность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0"/>
            <a:ext cx="8229600" cy="5000660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Детям </a:t>
            </a:r>
            <a:r>
              <a:rPr lang="ru-RU" dirty="0"/>
              <a:t>нужны яркие события-вехи, на которые они будут ориентироваться потом. Это может быть и </a:t>
            </a:r>
            <a:r>
              <a:rPr lang="ru-RU" dirty="0" smtClean="0"/>
              <a:t>празднование дня рождения </a:t>
            </a:r>
            <a:r>
              <a:rPr lang="ru-RU" dirty="0"/>
              <a:t>в классе, и участие в </a:t>
            </a:r>
            <a:r>
              <a:rPr lang="ru-RU" dirty="0" smtClean="0"/>
              <a:t>богослужении</a:t>
            </a:r>
            <a:r>
              <a:rPr lang="ru-RU" dirty="0"/>
              <a:t>, и спектакль  на Рождество.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	</a:t>
            </a:r>
            <a:r>
              <a:rPr lang="ru-RU" b="1" dirty="0" smtClean="0"/>
              <a:t>Яркие </a:t>
            </a:r>
            <a:r>
              <a:rPr lang="ru-RU" b="1" dirty="0"/>
              <a:t>моменты, сопровождаемые положительными эмоциями, запоминаются надолго.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«Клубы» </a:t>
            </a:r>
            <a:r>
              <a:rPr lang="ru-RU" b="1" dirty="0" err="1" smtClean="0"/>
              <a:t>девочек\мальчиков\подростков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Для возраста 7-12 лет –</a:t>
            </a:r>
            <a:r>
              <a:rPr lang="ru-RU" dirty="0" smtClean="0"/>
              <a:t> «клубы» мальчиков и девочек как отдельные общения со своей программой и форматом в соответствии с возрастной и половой спецификой.</a:t>
            </a:r>
          </a:p>
          <a:p>
            <a:r>
              <a:rPr lang="ru-RU" dirty="0" smtClean="0"/>
              <a:t>Для </a:t>
            </a:r>
            <a:r>
              <a:rPr lang="ru-RU" b="1" dirty="0" smtClean="0"/>
              <a:t>возраста 12+ лет – </a:t>
            </a:r>
            <a:r>
              <a:rPr lang="ru-RU" dirty="0" smtClean="0"/>
              <a:t>объединенный «клуб» подростков с общей программой общений, соответствующей подростковой специфике.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000" b="1" dirty="0" smtClean="0"/>
              <a:t>Основные разделы:</a:t>
            </a:r>
            <a:endParaRPr lang="ru-RU" sz="5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4400" dirty="0"/>
              <a:t>Возможные способы привлечения детей в </a:t>
            </a:r>
            <a:r>
              <a:rPr lang="ru-RU" sz="4400" dirty="0" smtClean="0"/>
              <a:t>ВШ</a:t>
            </a:r>
            <a:endParaRPr lang="ru-RU" sz="4400" dirty="0"/>
          </a:p>
          <a:p>
            <a:r>
              <a:rPr lang="ru-RU" sz="4400" dirty="0"/>
              <a:t>Возможные способы сохранения детей в </a:t>
            </a:r>
            <a:r>
              <a:rPr lang="ru-RU" sz="4400" dirty="0" smtClean="0"/>
              <a:t>ВШ</a:t>
            </a:r>
            <a:endParaRPr lang="ru-RU" sz="4400" dirty="0"/>
          </a:p>
          <a:p>
            <a:r>
              <a:rPr lang="ru-RU" sz="4400" dirty="0"/>
              <a:t>Возможные подходы к адаптации старших учеников/выпускников ВШ в </a:t>
            </a:r>
            <a:r>
              <a:rPr lang="ru-RU" sz="4400" dirty="0" smtClean="0"/>
              <a:t>церкви</a:t>
            </a:r>
            <a:endParaRPr lang="ru-RU" sz="4400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«Клубы» для девочек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«Клуб»/общение </a:t>
            </a:r>
            <a:r>
              <a:rPr lang="ru-RU" dirty="0"/>
              <a:t>девочек отличается от </a:t>
            </a:r>
            <a:r>
              <a:rPr lang="ru-RU" dirty="0" smtClean="0"/>
              <a:t>уроков воскресной </a:t>
            </a:r>
            <a:r>
              <a:rPr lang="ru-RU" dirty="0"/>
              <a:t>школы. </a:t>
            </a:r>
            <a:r>
              <a:rPr lang="ru-RU" dirty="0" smtClean="0"/>
              <a:t>Участвовать в общениях «клуба» могут девочки разного возраста, нет жестких возрастных рамок, которые рекомендуется соблюдать при формировании классов ВШ. Однако, если </a:t>
            </a:r>
            <a:r>
              <a:rPr lang="ru-RU" dirty="0"/>
              <a:t>разница слишком </a:t>
            </a:r>
            <a:r>
              <a:rPr lang="ru-RU" dirty="0" smtClean="0"/>
              <a:t>велика (</a:t>
            </a:r>
            <a:r>
              <a:rPr lang="en-US" dirty="0" smtClean="0"/>
              <a:t>&gt;4 </a:t>
            </a:r>
            <a:r>
              <a:rPr lang="ru-RU" dirty="0" smtClean="0"/>
              <a:t>лет)</a:t>
            </a:r>
            <a:r>
              <a:rPr lang="ru-RU" dirty="0" smtClean="0"/>
              <a:t> </a:t>
            </a:r>
            <a:r>
              <a:rPr lang="ru-RU" dirty="0"/>
              <a:t>– лучше разделить их на </a:t>
            </a:r>
            <a:r>
              <a:rPr lang="ru-RU" dirty="0" smtClean="0"/>
              <a:t>группы старших </a:t>
            </a:r>
            <a:r>
              <a:rPr lang="ru-RU" dirty="0"/>
              <a:t>и </a:t>
            </a:r>
            <a:r>
              <a:rPr lang="ru-RU" dirty="0" smtClean="0"/>
              <a:t>младших. </a:t>
            </a:r>
            <a:r>
              <a:rPr lang="ru-RU" dirty="0" smtClean="0"/>
              <a:t>Проводить к</a:t>
            </a:r>
            <a:r>
              <a:rPr lang="ru-RU" dirty="0" smtClean="0"/>
              <a:t>луб можно приблизительно </a:t>
            </a:r>
            <a:r>
              <a:rPr lang="ru-RU" dirty="0" smtClean="0"/>
              <a:t>1 раз в 2 месяца у кого-нибудь на дому или в здании церкви. Это способствует тому, что дети не чувствуют себя на «официальном» уроке. </a:t>
            </a:r>
          </a:p>
          <a:p>
            <a:r>
              <a:rPr lang="ru-RU" sz="3400" b="1" dirty="0" smtClean="0"/>
              <a:t>Задачи:</a:t>
            </a:r>
          </a:p>
          <a:p>
            <a:pPr lvl="1"/>
            <a:r>
              <a:rPr lang="ru-RU" dirty="0" smtClean="0"/>
              <a:t>Формирование христианского круга общения</a:t>
            </a:r>
          </a:p>
          <a:p>
            <a:pPr lvl="1"/>
            <a:r>
              <a:rPr lang="ru-RU" dirty="0" smtClean="0"/>
              <a:t>Укрепление личных отношений с детьми через общение в неформальной обстановке</a:t>
            </a:r>
          </a:p>
          <a:p>
            <a:pPr lvl="1"/>
            <a:r>
              <a:rPr lang="ru-RU" dirty="0" smtClean="0"/>
              <a:t>Привлечение новых детей в ВШ</a:t>
            </a:r>
          </a:p>
          <a:p>
            <a:pPr lvl="1"/>
            <a:r>
              <a:rPr lang="ru-RU" dirty="0" smtClean="0"/>
              <a:t>Подготовка к адаптации детей в церкви после окончания ВШ</a:t>
            </a:r>
          </a:p>
          <a:p>
            <a:pPr lvl="1"/>
            <a:r>
              <a:rPr lang="ru-RU" dirty="0" smtClean="0"/>
              <a:t>Освещение актуальных вопросов повседневной жизни</a:t>
            </a:r>
          </a:p>
          <a:p>
            <a:pPr lvl="1"/>
            <a:r>
              <a:rPr lang="ru-RU" dirty="0" smtClean="0"/>
              <a:t>Получение девочками практических навыков, знаний, необходимых будущим девушкам, женам, мамам</a:t>
            </a:r>
          </a:p>
          <a:p>
            <a:pPr lvl="1"/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«Клубы» для девочек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500726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4000" dirty="0" smtClean="0"/>
              <a:t>Проведение клуба включает в себя:</a:t>
            </a:r>
          </a:p>
          <a:p>
            <a:pPr lvl="1">
              <a:buFont typeface="Arial" pitchFamily="34" charset="0"/>
              <a:buChar char="•"/>
            </a:pPr>
            <a:r>
              <a:rPr lang="ru-RU" sz="3300" dirty="0" smtClean="0"/>
              <a:t>Обсуждение тем, которые касаются всех: дружба, семья, красота, здоровье, отношения и т.д. </a:t>
            </a:r>
            <a:r>
              <a:rPr lang="ru-RU" sz="3300" dirty="0" smtClean="0"/>
              <a:t>Важно создавать и поддерживать непринужденную атмосферу, чтобы каждая из участниц могла раскрыться. </a:t>
            </a:r>
            <a:r>
              <a:rPr lang="ru-RU" sz="3300" b="1" dirty="0" smtClean="0"/>
              <a:t>Например,</a:t>
            </a:r>
            <a:r>
              <a:rPr lang="ru-RU" sz="3300" dirty="0" smtClean="0"/>
              <a:t> на </a:t>
            </a:r>
            <a:r>
              <a:rPr lang="ru-RU" sz="3300" dirty="0" smtClean="0"/>
              <a:t>одном из общений «клуба» </a:t>
            </a:r>
            <a:r>
              <a:rPr lang="ru-RU" sz="3300" dirty="0" smtClean="0"/>
              <a:t>сначала девочки писали все, что знают о дружбе. </a:t>
            </a:r>
            <a:r>
              <a:rPr lang="ru-RU" sz="3300" dirty="0" smtClean="0"/>
              <a:t>Получилось очень искренне и открыто</a:t>
            </a:r>
            <a:r>
              <a:rPr lang="ru-RU" sz="3300" dirty="0" smtClean="0"/>
              <a:t>. Вот пример одной из работ: «У меня есть подруга. Иногда мы с ней – не разлей вода, а иногда мы друг другу – злые враги». Прошло обсуждение причин, по которым бывают ссоры с друзьями и того, что надо делать, чтобы не ссориться. </a:t>
            </a:r>
          </a:p>
          <a:p>
            <a:pPr lvl="1">
              <a:buFont typeface="Arial" pitchFamily="34" charset="0"/>
              <a:buChar char="•"/>
            </a:pPr>
            <a:r>
              <a:rPr lang="ru-RU" sz="3300" dirty="0" smtClean="0"/>
              <a:t>Совместное участие в </a:t>
            </a:r>
            <a:r>
              <a:rPr lang="ru-RU" sz="3300" dirty="0" smtClean="0"/>
              <a:t>приготовлении интересных блюд по рецептам.  Например</a:t>
            </a:r>
            <a:r>
              <a:rPr lang="ru-RU" sz="3300" dirty="0" smtClean="0"/>
              <a:t>, на </a:t>
            </a:r>
            <a:r>
              <a:rPr lang="ru-RU" sz="3300" dirty="0" smtClean="0"/>
              <a:t>в рамках одного из таких кулинарных «экспериментов» девочки учились </a:t>
            </a:r>
            <a:r>
              <a:rPr lang="ru-RU" sz="3300" dirty="0" smtClean="0"/>
              <a:t>готовить суши, а потом все вместе их ели (попутно </a:t>
            </a:r>
            <a:r>
              <a:rPr lang="ru-RU" sz="3300" dirty="0" smtClean="0"/>
              <a:t>обсудили</a:t>
            </a:r>
            <a:r>
              <a:rPr lang="en-US" sz="3300" dirty="0" smtClean="0"/>
              <a:t> </a:t>
            </a:r>
            <a:r>
              <a:rPr lang="ru-RU" sz="3300" dirty="0" smtClean="0"/>
              <a:t>особенности восточной кухни и как правильно есть суши), угостили родственников</a:t>
            </a:r>
            <a:r>
              <a:rPr lang="ru-RU" sz="3300" dirty="0" smtClean="0"/>
              <a:t>,</a:t>
            </a:r>
            <a:r>
              <a:rPr lang="ru-RU" sz="3300" dirty="0" smtClean="0"/>
              <a:t> </a:t>
            </a:r>
            <a:r>
              <a:rPr lang="ru-RU" sz="3300" dirty="0" smtClean="0"/>
              <a:t>которые пришли за девочками к </a:t>
            </a:r>
            <a:r>
              <a:rPr lang="ru-RU" sz="3300" dirty="0" smtClean="0"/>
              <a:t>окончанию общения.</a:t>
            </a:r>
            <a:endParaRPr lang="ru-RU" sz="3300" dirty="0" smtClean="0"/>
          </a:p>
          <a:p>
            <a:pPr>
              <a:buNone/>
            </a:pPr>
            <a:endParaRPr lang="ru-RU" sz="3300" dirty="0" smtClean="0"/>
          </a:p>
          <a:p>
            <a:pPr>
              <a:buNone/>
            </a:pPr>
            <a:r>
              <a:rPr lang="ru-RU" sz="3300" dirty="0" smtClean="0"/>
              <a:t>	Подобный формат помогает близко знакомиться со всеми девочками и решать задачи, перечисленные выше.</a:t>
            </a:r>
          </a:p>
          <a:p>
            <a:pPr>
              <a:buNone/>
            </a:pPr>
            <a:r>
              <a:rPr lang="ru-RU" sz="3300" dirty="0"/>
              <a:t>	</a:t>
            </a:r>
            <a:r>
              <a:rPr lang="ru-RU" sz="3300" dirty="0" smtClean="0"/>
              <a:t>Возможна организация совместных поездок, общений с др. церквями.</a:t>
            </a:r>
          </a:p>
          <a:p>
            <a:pPr>
              <a:buNone/>
            </a:pPr>
            <a:r>
              <a:rPr lang="ru-RU" sz="3300" b="1" dirty="0" smtClean="0"/>
              <a:t>	!ВАЖНО: </a:t>
            </a:r>
          </a:p>
          <a:p>
            <a:pPr lvl="1">
              <a:buNone/>
            </a:pPr>
            <a:r>
              <a:rPr lang="ru-RU" sz="2900" b="1" dirty="0" smtClean="0"/>
              <a:t>- </a:t>
            </a:r>
            <a:r>
              <a:rPr lang="ru-RU" sz="2900" dirty="0" smtClean="0"/>
              <a:t>постоянно поощрять девочек приводить своих знакомых на такие клубы. </a:t>
            </a:r>
          </a:p>
          <a:p>
            <a:pPr lvl="1">
              <a:buNone/>
            </a:pPr>
            <a:r>
              <a:rPr lang="ru-RU" sz="2900" dirty="0" smtClean="0"/>
              <a:t>- опять же , ТВОРЧЕСКИ подходить к проведению клубов</a:t>
            </a:r>
          </a:p>
          <a:p>
            <a:pPr lvl="1">
              <a:buNone/>
            </a:pPr>
            <a:r>
              <a:rPr lang="ru-RU" sz="2900" dirty="0" smtClean="0"/>
              <a:t>- для большей эффективности, для проведения клубов подбирать зрелых, твердых в вере христианок</a:t>
            </a:r>
            <a:endParaRPr lang="ru-RU" sz="2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«Клубы» для мальчиков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Проводить клуб можно приблизительно 1 раз в 2 месяца у </a:t>
            </a:r>
            <a:r>
              <a:rPr lang="ru-RU" dirty="0" smtClean="0"/>
              <a:t>кого-нибудь на дому или в здании церкви. Чаще – в здании церкви (исходя из количества детей и удобства для занятий). Это способствует тому, что дети не чувствуют себя на «официальном» </a:t>
            </a:r>
            <a:r>
              <a:rPr lang="ru-RU" dirty="0" smtClean="0"/>
              <a:t>уроке ВШ. </a:t>
            </a:r>
            <a:endParaRPr lang="ru-RU" dirty="0" smtClean="0"/>
          </a:p>
          <a:p>
            <a:r>
              <a:rPr lang="ru-RU" b="1" dirty="0" smtClean="0"/>
              <a:t>Задачи:</a:t>
            </a:r>
          </a:p>
          <a:p>
            <a:pPr lvl="1"/>
            <a:r>
              <a:rPr lang="ru-RU" dirty="0" smtClean="0"/>
              <a:t>Формирование христианского круга общения</a:t>
            </a:r>
          </a:p>
          <a:p>
            <a:pPr lvl="1"/>
            <a:r>
              <a:rPr lang="ru-RU" dirty="0" smtClean="0"/>
              <a:t>Укрепление личных отношений с детьми через общение в неформальной обстановке</a:t>
            </a:r>
          </a:p>
          <a:p>
            <a:pPr lvl="1"/>
            <a:r>
              <a:rPr lang="ru-RU" dirty="0" smtClean="0"/>
              <a:t>Привлечение новых детей в ВШ</a:t>
            </a:r>
          </a:p>
          <a:p>
            <a:pPr lvl="1"/>
            <a:r>
              <a:rPr lang="ru-RU" dirty="0" smtClean="0"/>
              <a:t>Подготовка к адаптации детей в церкви после окончания ВШ</a:t>
            </a:r>
          </a:p>
          <a:p>
            <a:pPr lvl="1"/>
            <a:r>
              <a:rPr lang="ru-RU" dirty="0" smtClean="0"/>
              <a:t>Освещение актуальных вопросов повседневной жизни</a:t>
            </a:r>
          </a:p>
          <a:p>
            <a:pPr lvl="1"/>
            <a:r>
              <a:rPr lang="ru-RU" dirty="0" smtClean="0"/>
              <a:t>Получение мальчиками практических навыков, знаний, необходимых будущим мужчинам, мужьям, папам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«Клубы» для мальчиков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4000" dirty="0" smtClean="0"/>
              <a:t>Проведение клуба включает в себя:</a:t>
            </a:r>
          </a:p>
          <a:p>
            <a:pPr lvl="1">
              <a:buFont typeface="Arial" pitchFamily="34" charset="0"/>
              <a:buChar char="•"/>
            </a:pPr>
            <a:r>
              <a:rPr lang="ru-RU" sz="3300" dirty="0" smtClean="0"/>
              <a:t>Совместное изготовление технически сложных, трудоемких поделок, включающих применение различного строительного инструментов; изготовление вещей, имеющих практическое применение в хозяйстве в стиле «сделай сам». </a:t>
            </a:r>
            <a:r>
              <a:rPr lang="ru-RU" sz="3300" b="1" dirty="0" smtClean="0"/>
              <a:t>Примеры поделок: </a:t>
            </a:r>
            <a:r>
              <a:rPr lang="ru-RU" sz="3300" dirty="0" smtClean="0"/>
              <a:t>сложные модели самолетов, нестандартные вешалки для галстуков, светодиодный фонарь.</a:t>
            </a:r>
          </a:p>
          <a:p>
            <a:pPr lvl="1">
              <a:buFont typeface="Arial" pitchFamily="34" charset="0"/>
              <a:buChar char="•"/>
            </a:pPr>
            <a:r>
              <a:rPr lang="ru-RU" sz="3300" dirty="0" smtClean="0"/>
              <a:t>Спортивные игры</a:t>
            </a:r>
          </a:p>
          <a:p>
            <a:pPr lvl="1">
              <a:buFont typeface="Arial" pitchFamily="34" charset="0"/>
              <a:buChar char="•"/>
            </a:pPr>
            <a:r>
              <a:rPr lang="ru-RU" sz="3300" dirty="0" smtClean="0"/>
              <a:t>Обсуждение тем, которые касаются всех: дружба, семья, отношения со сверстниками, элементы библейских знаний и т.д. </a:t>
            </a:r>
          </a:p>
          <a:p>
            <a:pPr>
              <a:buNone/>
            </a:pPr>
            <a:endParaRPr lang="ru-RU" sz="3300" dirty="0" smtClean="0"/>
          </a:p>
          <a:p>
            <a:pPr>
              <a:buNone/>
            </a:pPr>
            <a:r>
              <a:rPr lang="ru-RU" sz="3300" dirty="0" smtClean="0"/>
              <a:t>	Подобный формат помогает близко знакомиться со всеми мальчиками и решать задачи, перечисленные выше.</a:t>
            </a:r>
          </a:p>
          <a:p>
            <a:pPr>
              <a:buNone/>
            </a:pPr>
            <a:r>
              <a:rPr lang="ru-RU" sz="3300" dirty="0" smtClean="0"/>
              <a:t>	Возможна организация совместных поездок, общений с др. церквями.</a:t>
            </a:r>
          </a:p>
          <a:p>
            <a:pPr>
              <a:buNone/>
            </a:pPr>
            <a:r>
              <a:rPr lang="ru-RU" sz="3300" b="1" dirty="0" smtClean="0"/>
              <a:t>	!ВАЖНО: </a:t>
            </a:r>
          </a:p>
          <a:p>
            <a:pPr>
              <a:buNone/>
            </a:pPr>
            <a:r>
              <a:rPr lang="ru-RU" sz="3300" b="1" dirty="0"/>
              <a:t>	</a:t>
            </a:r>
            <a:r>
              <a:rPr lang="ru-RU" sz="2900" b="1" dirty="0" smtClean="0"/>
              <a:t>- </a:t>
            </a:r>
            <a:r>
              <a:rPr lang="ru-RU" sz="2900" dirty="0" smtClean="0"/>
              <a:t>постоянно поощрять девочек приводить своих знакомых на такие клубы. </a:t>
            </a:r>
          </a:p>
          <a:p>
            <a:pPr lvl="1">
              <a:buNone/>
            </a:pPr>
            <a:r>
              <a:rPr lang="ru-RU" sz="2900" dirty="0" smtClean="0"/>
              <a:t>- опять же , ТВОРЧЕСКИ подходить к проведению клубов</a:t>
            </a:r>
          </a:p>
          <a:p>
            <a:pPr lvl="1">
              <a:buNone/>
            </a:pPr>
            <a:r>
              <a:rPr lang="ru-RU" sz="2900" dirty="0" smtClean="0"/>
              <a:t>- для большей эффективности, для проведения клубов подбирать зрелых, твердых в вере христианок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«Клубы» для подростков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Проводить клуб можно приблизительно 1 раз в 2 месяца кого-нибудь </a:t>
            </a:r>
            <a:r>
              <a:rPr lang="ru-RU" dirty="0" smtClean="0"/>
              <a:t>на дому или в здании церкви. Это способствует тому, что дети не чувствуют себя на «официальном» </a:t>
            </a:r>
            <a:r>
              <a:rPr lang="ru-RU" dirty="0" smtClean="0"/>
              <a:t>уроке ВШ. </a:t>
            </a:r>
            <a:endParaRPr lang="ru-RU" dirty="0" smtClean="0"/>
          </a:p>
          <a:p>
            <a:r>
              <a:rPr lang="ru-RU" b="1" dirty="0" smtClean="0"/>
              <a:t>Задачи:</a:t>
            </a:r>
          </a:p>
          <a:p>
            <a:pPr lvl="1"/>
            <a:r>
              <a:rPr lang="ru-RU" dirty="0" smtClean="0"/>
              <a:t>Формирование христианского круга общения</a:t>
            </a:r>
          </a:p>
          <a:p>
            <a:pPr lvl="1"/>
            <a:r>
              <a:rPr lang="ru-RU" dirty="0" smtClean="0"/>
              <a:t>Укрепление личных отношений с детьми через общение в неформальной обстановке</a:t>
            </a:r>
          </a:p>
          <a:p>
            <a:pPr lvl="1"/>
            <a:r>
              <a:rPr lang="ru-RU" dirty="0" smtClean="0"/>
              <a:t>Привлечение новых детей в ВШ</a:t>
            </a:r>
          </a:p>
          <a:p>
            <a:pPr lvl="1"/>
            <a:r>
              <a:rPr lang="ru-RU" dirty="0" smtClean="0"/>
              <a:t>Подготовка к адаптации детей в церкви после окончания ВШ, переходная ступень перед активным включением в общение, жизнь молодежи церкви</a:t>
            </a:r>
          </a:p>
          <a:p>
            <a:pPr lvl="1"/>
            <a:r>
              <a:rPr lang="ru-RU" dirty="0" smtClean="0"/>
              <a:t>Освещение актуальных вопросов повседневной жизни ПОДРОСТКОВ</a:t>
            </a:r>
          </a:p>
          <a:p>
            <a:pPr lvl="1"/>
            <a:r>
              <a:rPr lang="ru-RU" dirty="0" smtClean="0"/>
              <a:t>Формирование христианского подхода к совместному общению мальчиков и девочек</a:t>
            </a:r>
          </a:p>
          <a:p>
            <a:pPr lvl="1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«Клубы» для подростков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Проведение клуба включает в себя:</a:t>
            </a:r>
          </a:p>
          <a:p>
            <a:pPr>
              <a:buNone/>
            </a:pPr>
            <a:r>
              <a:rPr lang="ru-RU" dirty="0" smtClean="0"/>
              <a:t>	- чаепитие</a:t>
            </a:r>
          </a:p>
          <a:p>
            <a:pPr>
              <a:buNone/>
            </a:pPr>
            <a:r>
              <a:rPr lang="ru-RU" dirty="0" smtClean="0"/>
              <a:t>	- общение на актуальные темы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активный отдых (например: зимой – выход на каток, летом – выход/выезд на природу)</a:t>
            </a:r>
          </a:p>
          <a:p>
            <a:pPr>
              <a:buNone/>
            </a:pPr>
            <a:r>
              <a:rPr lang="ru-RU" dirty="0" smtClean="0"/>
              <a:t>	- совместные поездки в другие церкви для общения, участия в богослужениях, посильном труде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Возможные подходы к адаптации старших учеников/выпускников ВШ в </a:t>
            </a:r>
            <a:r>
              <a:rPr lang="ru-RU" b="1" dirty="0" smtClean="0"/>
              <a:t>церкви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572032"/>
          </a:xfrm>
        </p:spPr>
        <p:txBody>
          <a:bodyPr>
            <a:noAutofit/>
          </a:bodyPr>
          <a:lstStyle/>
          <a:p>
            <a:pPr lvl="0"/>
            <a:r>
              <a:rPr lang="ru-RU" sz="2000" dirty="0" smtClean="0"/>
              <a:t>«Клубы» </a:t>
            </a:r>
            <a:r>
              <a:rPr lang="ru-RU" sz="2000" dirty="0" err="1" smtClean="0"/>
              <a:t>девочек\мальчиков\подростков</a:t>
            </a:r>
            <a:endParaRPr lang="ru-RU" sz="2000" dirty="0"/>
          </a:p>
          <a:p>
            <a:pPr lvl="0"/>
            <a:r>
              <a:rPr lang="ru-RU" sz="2000" dirty="0"/>
              <a:t>Тесное взаимодействие с молодежным служением еще до окончания учеником ВШ, чтобы выпускники не «зависали» без внимания.</a:t>
            </a:r>
          </a:p>
          <a:p>
            <a:pPr lvl="0"/>
            <a:r>
              <a:rPr lang="ru-RU" sz="2000" dirty="0"/>
              <a:t>Подключение к конкретным задачам в </a:t>
            </a:r>
            <a:r>
              <a:rPr lang="ru-RU" sz="2000" dirty="0" smtClean="0"/>
              <a:t>служении (в </a:t>
            </a:r>
            <a:r>
              <a:rPr lang="ru-RU" sz="2000" dirty="0"/>
              <a:t>т.ч. через «день самоуправления </a:t>
            </a:r>
            <a:r>
              <a:rPr lang="ru-RU" sz="2000" dirty="0" smtClean="0"/>
              <a:t>ВШ», когда старшие ученики готовят при кураторстве учителей уроки ВШ и проводят их в младших классах) </a:t>
            </a:r>
            <a:r>
              <a:rPr lang="ru-RU" sz="2000" dirty="0"/>
              <a:t>и совместные поездки с молодежью в др. </a:t>
            </a:r>
            <a:r>
              <a:rPr lang="ru-RU" sz="2000" dirty="0" smtClean="0"/>
              <a:t>церкви</a:t>
            </a:r>
          </a:p>
          <a:p>
            <a:pPr lvl="0"/>
            <a:r>
              <a:rPr lang="ru-RU" sz="2000" dirty="0" smtClean="0"/>
              <a:t>Зависит от всего предыдущего процесса общения в классе, в  ВШ (с кем подружился и т.д., есть ли контакт с учителем).</a:t>
            </a:r>
          </a:p>
          <a:p>
            <a:pPr lvl="0"/>
            <a:r>
              <a:rPr lang="ru-RU" sz="2000" dirty="0" smtClean="0"/>
              <a:t>Важен последний год (если дети идут по программе «Чистое слово» - много доктринальных и практических вопросов, возможность предметных разговоров).</a:t>
            </a:r>
          </a:p>
          <a:p>
            <a:pPr lvl="0"/>
            <a:r>
              <a:rPr lang="ru-RU" sz="2000" dirty="0" smtClean="0"/>
              <a:t>Встречи</a:t>
            </a:r>
            <a:r>
              <a:rPr lang="ru-RU" sz="2000" dirty="0"/>
              <a:t>, мероприятия для выпускников ВШ предыдущих выпусков, которые по каким-то причинам сразу не остались в церкви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714348" y="285729"/>
            <a:ext cx="7772400" cy="107157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Итоги и общие </a:t>
            </a:r>
            <a:r>
              <a:rPr lang="ru-RU" b="1" dirty="0" smtClean="0"/>
              <a:t>замечания: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>
          <a:xfrm>
            <a:off x="857224" y="1643050"/>
            <a:ext cx="7286676" cy="4143404"/>
          </a:xfrm>
        </p:spPr>
        <p:txBody>
          <a:bodyPr>
            <a:normAutofit fontScale="55000" lnSpcReduction="20000"/>
          </a:bodyPr>
          <a:lstStyle/>
          <a:p>
            <a:pPr marL="742950" indent="-742950" algn="l">
              <a:buFont typeface="+mj-lt"/>
              <a:buAutoNum type="arabicPeriod"/>
            </a:pPr>
            <a:r>
              <a:rPr lang="ru-RU" sz="4400" b="1" dirty="0" smtClean="0">
                <a:solidFill>
                  <a:schemeClr val="tx1"/>
                </a:solidFill>
              </a:rPr>
              <a:t>На всех этапах успех сильно зависит </a:t>
            </a:r>
            <a:r>
              <a:rPr lang="ru-RU" sz="4400" b="1" dirty="0">
                <a:solidFill>
                  <a:schemeClr val="tx1"/>
                </a:solidFill>
              </a:rPr>
              <a:t>от «человеческого фактора» - т.е. от личных христианских качеств учителя</a:t>
            </a:r>
            <a:r>
              <a:rPr lang="ru-RU" sz="4400" b="1" dirty="0" smtClean="0">
                <a:solidFill>
                  <a:schemeClr val="tx1"/>
                </a:solidFill>
              </a:rPr>
              <a:t>. Важно </a:t>
            </a:r>
            <a:r>
              <a:rPr lang="ru-RU" sz="4400" b="1" u="sng" dirty="0" smtClean="0">
                <a:solidFill>
                  <a:schemeClr val="tx1"/>
                </a:solidFill>
              </a:rPr>
              <a:t>воспитывать</a:t>
            </a:r>
            <a:r>
              <a:rPr lang="ru-RU" sz="4400" b="1" dirty="0" smtClean="0">
                <a:solidFill>
                  <a:schemeClr val="tx1"/>
                </a:solidFill>
              </a:rPr>
              <a:t> эти качества в учителях.</a:t>
            </a:r>
            <a:endParaRPr lang="ru-RU" sz="4400" b="1" dirty="0" smtClean="0">
              <a:solidFill>
                <a:schemeClr val="tx1"/>
              </a:solidFill>
            </a:endParaRPr>
          </a:p>
          <a:p>
            <a:pPr marL="742950" indent="-742950" algn="l">
              <a:buFont typeface="+mj-lt"/>
              <a:buAutoNum type="arabicPeriod"/>
            </a:pPr>
            <a:r>
              <a:rPr lang="ru-RU" sz="4400" b="1" dirty="0" smtClean="0">
                <a:solidFill>
                  <a:schemeClr val="tx1"/>
                </a:solidFill>
              </a:rPr>
              <a:t>Важно делать акцент на </a:t>
            </a:r>
            <a:r>
              <a:rPr lang="ru-RU" sz="4400" b="1" u="sng" dirty="0" smtClean="0">
                <a:solidFill>
                  <a:schemeClr val="tx1"/>
                </a:solidFill>
              </a:rPr>
              <a:t>долгосрочную</a:t>
            </a:r>
            <a:r>
              <a:rPr lang="ru-RU" sz="4400" b="1" dirty="0" smtClean="0">
                <a:solidFill>
                  <a:schemeClr val="tx1"/>
                </a:solidFill>
              </a:rPr>
              <a:t> работу с </a:t>
            </a:r>
            <a:r>
              <a:rPr lang="ru-RU" sz="4400" b="1" dirty="0" smtClean="0">
                <a:solidFill>
                  <a:schemeClr val="tx1"/>
                </a:solidFill>
              </a:rPr>
              <a:t>детьми, т.е. даже краткосрочные, разовые мероприятия должны быть частью единой стратегии работы с детьми.</a:t>
            </a:r>
            <a:endParaRPr lang="ru-RU" sz="4400" b="1" dirty="0" smtClean="0">
              <a:solidFill>
                <a:schemeClr val="tx1"/>
              </a:solidFill>
            </a:endParaRPr>
          </a:p>
          <a:p>
            <a:pPr marL="742950" indent="-742950" algn="l">
              <a:buFont typeface="+mj-lt"/>
              <a:buAutoNum type="arabicPeriod"/>
            </a:pPr>
            <a:r>
              <a:rPr lang="ru-RU" sz="4400" b="1" dirty="0" smtClean="0">
                <a:solidFill>
                  <a:schemeClr val="tx1"/>
                </a:solidFill>
              </a:rPr>
              <a:t>Использовать разнообразные формы, адаптировать их к текущей </a:t>
            </a:r>
            <a:r>
              <a:rPr lang="ru-RU" sz="4400" b="1" dirty="0" smtClean="0">
                <a:solidFill>
                  <a:schemeClr val="tx1"/>
                </a:solidFill>
              </a:rPr>
              <a:t>ситуации, </a:t>
            </a:r>
            <a:r>
              <a:rPr lang="ru-RU" sz="4400" b="1" u="sng" dirty="0" smtClean="0">
                <a:solidFill>
                  <a:schemeClr val="tx1"/>
                </a:solidFill>
              </a:rPr>
              <a:t>не копировать слепо даже успешные образцы</a:t>
            </a:r>
            <a:r>
              <a:rPr lang="ru-RU" sz="4400" b="1" dirty="0" smtClean="0">
                <a:solidFill>
                  <a:schemeClr val="tx1"/>
                </a:solidFill>
              </a:rPr>
              <a:t>, творчески подходить к реализации.</a:t>
            </a:r>
            <a:endParaRPr lang="ru-RU" sz="4400" b="1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000" b="1" dirty="0" smtClean="0"/>
              <a:t>Возможные способы привлечения детей в ВШ </a:t>
            </a:r>
            <a:endParaRPr lang="ru-RU" sz="5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785926"/>
            <a:ext cx="8072494" cy="492922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/>
              <a:t>Поиск среди личных контактов (одноклассники, коллеги, друзья, семьи членов церкви)</a:t>
            </a:r>
          </a:p>
          <a:p>
            <a:pPr lvl="0"/>
            <a:r>
              <a:rPr lang="ru-RU" dirty="0"/>
              <a:t>Дети приглашают детей</a:t>
            </a:r>
          </a:p>
          <a:p>
            <a:pPr lvl="0"/>
            <a:r>
              <a:rPr lang="ru-RU" dirty="0"/>
              <a:t>Клубы </a:t>
            </a:r>
            <a:r>
              <a:rPr lang="ru-RU" dirty="0" err="1" smtClean="0"/>
              <a:t>девочек\мальчиков\подростков</a:t>
            </a:r>
            <a:r>
              <a:rPr lang="ru-RU" dirty="0" smtClean="0"/>
              <a:t> (о них подробнее – позже)</a:t>
            </a:r>
            <a:endParaRPr lang="ru-RU" dirty="0"/>
          </a:p>
          <a:p>
            <a:pPr lvl="0"/>
            <a:r>
              <a:rPr lang="ru-RU" dirty="0"/>
              <a:t>Лагеря (в т.ч. летние библейские школы)</a:t>
            </a:r>
          </a:p>
          <a:p>
            <a:r>
              <a:rPr lang="ru-RU" dirty="0" smtClean="0"/>
              <a:t>Общие мероприятия ВШ (праздничные спектакли, игры на закрытие года ВШ)</a:t>
            </a:r>
          </a:p>
          <a:p>
            <a:pPr lvl="0"/>
            <a:r>
              <a:rPr lang="ru-RU" dirty="0" smtClean="0"/>
              <a:t>Музыкальная школа, кружки </a:t>
            </a:r>
            <a:r>
              <a:rPr lang="ru-RU" dirty="0"/>
              <a:t>при </a:t>
            </a:r>
            <a:r>
              <a:rPr lang="ru-RU" dirty="0" smtClean="0"/>
              <a:t>церкви </a:t>
            </a:r>
          </a:p>
          <a:p>
            <a:pPr lvl="0"/>
            <a:r>
              <a:rPr lang="ru-RU" dirty="0" smtClean="0"/>
              <a:t>Кружки </a:t>
            </a:r>
            <a:r>
              <a:rPr lang="ru-RU" dirty="0"/>
              <a:t>в </a:t>
            </a:r>
            <a:r>
              <a:rPr lang="ru-RU" dirty="0" smtClean="0"/>
              <a:t>школах,  «духовно-нравственные </a:t>
            </a:r>
            <a:r>
              <a:rPr lang="ru-RU" dirty="0"/>
              <a:t>занятия» в светских школах и лагерях</a:t>
            </a:r>
          </a:p>
          <a:p>
            <a:pPr lvl="0"/>
            <a:r>
              <a:rPr lang="ru-RU" dirty="0"/>
              <a:t>Объявления в газетах, на сайтах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>Лагеря (в т.ч. летние библейские школы)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1488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Лучше всего - организовывать на базе церкви</a:t>
            </a:r>
          </a:p>
          <a:p>
            <a:r>
              <a:rPr lang="ru-RU" dirty="0" smtClean="0"/>
              <a:t>Если одна церковь не может позволить себе организацию – делать на базе регионального центра.</a:t>
            </a:r>
          </a:p>
          <a:p>
            <a:r>
              <a:rPr lang="ru-RU" dirty="0" smtClean="0"/>
              <a:t>Можно на несколько дней (не обязательно брать большие сроки)</a:t>
            </a:r>
          </a:p>
          <a:p>
            <a:r>
              <a:rPr lang="ru-RU" dirty="0" smtClean="0"/>
              <a:t>Целостная программа, объединенная одной темой, включающая библейские занятия, занятия  общения в разной форме, совместные богослужения, спорт, игровые мероприятия и прикладное творчество</a:t>
            </a:r>
          </a:p>
          <a:p>
            <a:r>
              <a:rPr lang="ru-RU" dirty="0" smtClean="0"/>
              <a:t>Не являются «панацеей» в отношении </a:t>
            </a:r>
            <a:r>
              <a:rPr lang="ru-RU" dirty="0" err="1" smtClean="0"/>
              <a:t>евангелизации</a:t>
            </a:r>
            <a:r>
              <a:rPr lang="ru-RU" dirty="0" smtClean="0"/>
              <a:t> - это способ «зацепить» новых детей, только начало работы с детьми, с которыми потом еще нужно работать</a:t>
            </a:r>
          </a:p>
          <a:p>
            <a:r>
              <a:rPr lang="ru-RU" dirty="0" smtClean="0"/>
              <a:t>Требуют детального планирования и координацию всех служений поместной церкви.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401080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Музыкальная школа, </a:t>
            </a:r>
            <a:br>
              <a:rPr lang="ru-RU" sz="3600" b="1" dirty="0" smtClean="0"/>
            </a:br>
            <a:r>
              <a:rPr lang="ru-RU" sz="3600" b="1" dirty="0" smtClean="0"/>
              <a:t>кружки при церкви, кружки в школах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Организация </a:t>
            </a:r>
            <a:r>
              <a:rPr lang="ru-RU" dirty="0" err="1" smtClean="0"/>
              <a:t>затратна</a:t>
            </a:r>
            <a:r>
              <a:rPr lang="ru-RU" dirty="0" smtClean="0"/>
              <a:t> (особенно муз. школы), требует существенных материальных, человеческих ресурсов</a:t>
            </a:r>
          </a:p>
          <a:p>
            <a:r>
              <a:rPr lang="ru-RU" dirty="0" smtClean="0"/>
              <a:t>Эффективность кружков как способа </a:t>
            </a:r>
            <a:r>
              <a:rPr lang="ru-RU" dirty="0" err="1" smtClean="0"/>
              <a:t>евангелизации</a:t>
            </a:r>
            <a:r>
              <a:rPr lang="ru-RU" dirty="0" smtClean="0"/>
              <a:t> очень сильно завязана на личности преподавателя, чаще дети приходят в первую очередь за узконаправленными знаниями, а не за библейскими. Скорее – способ познакомиться с детьми, чтобы в последствие на уровне личного контакта беседовать с ними о Боге</a:t>
            </a:r>
          </a:p>
          <a:p>
            <a:r>
              <a:rPr lang="ru-RU" dirty="0" smtClean="0"/>
              <a:t>Важен контакт с родителями детей, их положительное отношение к общению на христианские темы с детьми и приглашение их в ВШ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sz="2600" i="1" dirty="0" smtClean="0"/>
              <a:t>(</a:t>
            </a:r>
            <a:r>
              <a:rPr lang="ru-RU" sz="2600" b="1" i="1" dirty="0" smtClean="0"/>
              <a:t>Примеры</a:t>
            </a:r>
            <a:r>
              <a:rPr lang="ru-RU" sz="2600" i="1" dirty="0" smtClean="0"/>
              <a:t>: муз. </a:t>
            </a:r>
            <a:r>
              <a:rPr lang="ru-RU" sz="2600" i="1" dirty="0" smtClean="0"/>
              <a:t>занятия </a:t>
            </a:r>
            <a:r>
              <a:rPr lang="ru-RU" sz="2600" i="1" dirty="0" smtClean="0"/>
              <a:t>в </a:t>
            </a:r>
            <a:r>
              <a:rPr lang="ru-RU" sz="2600" i="1" dirty="0" smtClean="0"/>
              <a:t>СШ, </a:t>
            </a:r>
            <a:r>
              <a:rPr lang="ru-RU" sz="2600" i="1" dirty="0" smtClean="0"/>
              <a:t>кружки соломки, англ. языка при церкви)</a:t>
            </a:r>
            <a:endParaRPr lang="ru-RU" sz="2600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 «Духовно-нравственные занятия» в светских школах и лагерях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521497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Эффективность сильно зависит от степени свободы в тематическом наполнении занятий, предоставленной администрацией</a:t>
            </a:r>
          </a:p>
          <a:p>
            <a:r>
              <a:rPr lang="ru-RU" dirty="0" smtClean="0"/>
              <a:t>Разговоры о морали без упоминания Христа, библейских ценностей только будут давать ложное представление об источниках духовности, направлять детей на ложный путь</a:t>
            </a:r>
          </a:p>
          <a:p>
            <a:r>
              <a:rPr lang="ru-RU" dirty="0" smtClean="0"/>
              <a:t>Важно учитывать, что часто администрация учреждения образования решает свои вопросы, «закрывает план» внешкольных мероприятий, на которые дети попадают в «добровольно-принудительном» порядке.</a:t>
            </a:r>
          </a:p>
          <a:p>
            <a:r>
              <a:rPr lang="ru-RU" dirty="0" smtClean="0"/>
              <a:t>Как следствие – повышенные требования к содержательности, яркости, насыщенности занятий</a:t>
            </a:r>
          </a:p>
          <a:p>
            <a:r>
              <a:rPr lang="ru-RU" dirty="0" smtClean="0"/>
              <a:t>Акцент – на приглашение детей в ВШ. </a:t>
            </a:r>
          </a:p>
          <a:p>
            <a:r>
              <a:rPr lang="ru-RU" dirty="0" smtClean="0"/>
              <a:t>Краткосрочные, разовые занятия малоэффективны. </a:t>
            </a:r>
            <a:endParaRPr lang="ru-RU" dirty="0"/>
          </a:p>
          <a:p>
            <a:pPr>
              <a:buNone/>
            </a:pPr>
            <a:r>
              <a:rPr lang="ru-RU" dirty="0" smtClean="0"/>
              <a:t>	Особенно это касается занятий, проводимых в светских лагерях: 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– затруднена дальнейшая работа с детьми, т.к. они приезжают из разных уголков страны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– атмосфера в лагерях – безбожная, получается как в притче о почвах – много «воронов» и «сорняков».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>Объявления в газетах, на сайтах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Носят информативный, вспомогательный характер</a:t>
            </a:r>
          </a:p>
          <a:p>
            <a:r>
              <a:rPr lang="ru-RU" dirty="0" smtClean="0"/>
              <a:t>Имеет значение, где размещается информация (на</a:t>
            </a:r>
            <a:r>
              <a:rPr lang="en-US" dirty="0" smtClean="0"/>
              <a:t> </a:t>
            </a:r>
            <a:r>
              <a:rPr lang="ru-RU" dirty="0" smtClean="0"/>
              <a:t>каких сайтах, в каких изданиях, в каких тематических разделах)</a:t>
            </a:r>
          </a:p>
          <a:p>
            <a:r>
              <a:rPr lang="ru-RU" dirty="0" smtClean="0"/>
              <a:t>Объявления не должны носить характер светской рекламы, с целью только «завлечь клиента»</a:t>
            </a:r>
          </a:p>
          <a:p>
            <a:r>
              <a:rPr lang="ru-RU" dirty="0" smtClean="0"/>
              <a:t>Лучше иметь свой информационный ресурс, дающий максимально полное представление не только о ВШ, но и о направлении христианства, к которому относится ВШ</a:t>
            </a:r>
          </a:p>
          <a:p>
            <a:pPr algn="ctr">
              <a:buNone/>
            </a:pPr>
            <a:r>
              <a:rPr lang="ru-RU" sz="2400" dirty="0" smtClean="0"/>
              <a:t>(например, </a:t>
            </a:r>
            <a:r>
              <a:rPr lang="en-US" sz="2400" u="sng" dirty="0" smtClean="0">
                <a:hlinkClick r:id="rId2"/>
              </a:rPr>
              <a:t>www.conservative.by </a:t>
            </a:r>
            <a:r>
              <a:rPr lang="ru-RU" sz="2400" u="sng" dirty="0" smtClean="0"/>
              <a:t>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000" b="1" dirty="0"/>
              <a:t>Возможные способы сохранения детей в </a:t>
            </a:r>
            <a:r>
              <a:rPr lang="ru-RU" sz="5000" b="1" dirty="0" smtClean="0"/>
              <a:t>ВШ</a:t>
            </a:r>
            <a:endParaRPr lang="ru-RU" sz="5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/>
              <a:t>Общение с родителями </a:t>
            </a:r>
            <a:r>
              <a:rPr lang="ru-RU" dirty="0" smtClean="0"/>
              <a:t>детей</a:t>
            </a:r>
            <a:endParaRPr lang="ru-RU" dirty="0"/>
          </a:p>
          <a:p>
            <a:pPr lvl="0"/>
            <a:r>
              <a:rPr lang="ru-RU" dirty="0"/>
              <a:t>Общение с </a:t>
            </a:r>
            <a:r>
              <a:rPr lang="ru-RU" dirty="0" smtClean="0"/>
              <a:t>детьми</a:t>
            </a:r>
            <a:endParaRPr lang="ru-RU" dirty="0"/>
          </a:p>
          <a:p>
            <a:pPr lvl="0"/>
            <a:r>
              <a:rPr lang="ru-RU" dirty="0"/>
              <a:t>Интересные, насыщенные уроки </a:t>
            </a:r>
            <a:r>
              <a:rPr lang="ru-RU" dirty="0" smtClean="0"/>
              <a:t>ВШ, в </a:t>
            </a:r>
            <a:r>
              <a:rPr lang="ru-RU" dirty="0"/>
              <a:t>т.ч. соответствующие основным принципам педагогики</a:t>
            </a:r>
          </a:p>
          <a:p>
            <a:pPr lvl="1">
              <a:buNone/>
            </a:pPr>
            <a:r>
              <a:rPr lang="ru-RU" b="1" dirty="0" smtClean="0"/>
              <a:t>-</a:t>
            </a:r>
            <a:r>
              <a:rPr lang="ru-RU" dirty="0" smtClean="0"/>
              <a:t> </a:t>
            </a:r>
            <a:r>
              <a:rPr lang="ru-RU" dirty="0"/>
              <a:t>доступности,</a:t>
            </a:r>
          </a:p>
          <a:p>
            <a:pPr lvl="1">
              <a:buNone/>
            </a:pPr>
            <a:r>
              <a:rPr lang="ru-RU" b="1" dirty="0"/>
              <a:t>-</a:t>
            </a:r>
            <a:r>
              <a:rPr lang="ru-RU" dirty="0"/>
              <a:t> наглядности,</a:t>
            </a:r>
          </a:p>
          <a:p>
            <a:pPr lvl="1">
              <a:buNone/>
            </a:pPr>
            <a:r>
              <a:rPr lang="ru-RU" b="1" dirty="0"/>
              <a:t>-</a:t>
            </a:r>
            <a:r>
              <a:rPr lang="ru-RU" dirty="0"/>
              <a:t> учет индивидуальных особенностей,</a:t>
            </a:r>
          </a:p>
          <a:p>
            <a:pPr lvl="1">
              <a:buNone/>
            </a:pPr>
            <a:r>
              <a:rPr lang="ru-RU" dirty="0"/>
              <a:t>- взаимодействия и сотрудничества</a:t>
            </a:r>
          </a:p>
          <a:p>
            <a:pPr lvl="1">
              <a:buNone/>
            </a:pPr>
            <a:r>
              <a:rPr lang="ru-RU" dirty="0"/>
              <a:t>- успешности</a:t>
            </a:r>
          </a:p>
          <a:p>
            <a:pPr lvl="1">
              <a:buNone/>
            </a:pPr>
            <a:r>
              <a:rPr lang="ru-RU" dirty="0"/>
              <a:t>- </a:t>
            </a:r>
            <a:r>
              <a:rPr lang="ru-RU" dirty="0" smtClean="0"/>
              <a:t>событийности</a:t>
            </a:r>
            <a:endParaRPr lang="ru-RU" dirty="0"/>
          </a:p>
          <a:p>
            <a:r>
              <a:rPr lang="ru-RU" dirty="0" smtClean="0"/>
              <a:t>Общие </a:t>
            </a:r>
            <a:r>
              <a:rPr lang="ru-RU" dirty="0"/>
              <a:t>мероприятия </a:t>
            </a:r>
            <a:r>
              <a:rPr lang="ru-RU" dirty="0" smtClean="0"/>
              <a:t>ВШ</a:t>
            </a:r>
          </a:p>
          <a:p>
            <a:r>
              <a:rPr lang="ru-RU" dirty="0" smtClean="0"/>
              <a:t>«Клубы» </a:t>
            </a:r>
            <a:r>
              <a:rPr lang="ru-RU" dirty="0" err="1" smtClean="0"/>
              <a:t>девочек\мальчиков\подростков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>Общение с родителями детей 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35785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Личное</a:t>
            </a:r>
          </a:p>
          <a:p>
            <a:pPr lvl="1"/>
            <a:r>
              <a:rPr lang="ru-RU" dirty="0" smtClean="0"/>
              <a:t>Посещения</a:t>
            </a:r>
          </a:p>
          <a:p>
            <a:pPr lvl="1"/>
            <a:r>
              <a:rPr lang="ru-RU" dirty="0" smtClean="0"/>
              <a:t>Поздравления с праздниками и др. формы внимания</a:t>
            </a:r>
          </a:p>
          <a:p>
            <a:r>
              <a:rPr lang="ru-RU" dirty="0" smtClean="0"/>
              <a:t>В рамках общих мероприятий ВШ </a:t>
            </a:r>
          </a:p>
          <a:p>
            <a:r>
              <a:rPr lang="ru-RU" dirty="0" smtClean="0"/>
              <a:t>В рамках мероприятий класса ВШ – «открытые» уроки, «вылазки» на природу, празднования дней рождений детей и др.</a:t>
            </a:r>
          </a:p>
          <a:p>
            <a:pPr>
              <a:buNone/>
            </a:pPr>
            <a:endParaRPr lang="ru-RU" dirty="0" smtClean="0"/>
          </a:p>
          <a:p>
            <a:pPr marL="342900" lvl="1" indent="-342900">
              <a:buNone/>
            </a:pPr>
            <a:r>
              <a:rPr lang="ru-RU" b="1" dirty="0" smtClean="0"/>
              <a:t>!ВАЖНО:</a:t>
            </a:r>
            <a:r>
              <a:rPr lang="ru-RU" dirty="0" smtClean="0"/>
              <a:t> </a:t>
            </a:r>
          </a:p>
          <a:p>
            <a:pPr marL="342900" lvl="1" indent="-342900">
              <a:buFontTx/>
              <a:buChar char="-"/>
            </a:pPr>
            <a:r>
              <a:rPr lang="ru-RU" dirty="0" smtClean="0"/>
              <a:t>быть тактичным, не быть назойливым (особенно с неверующими родителями)</a:t>
            </a:r>
          </a:p>
          <a:p>
            <a:pPr marL="342900" lvl="1" indent="-342900">
              <a:buFontTx/>
              <a:buChar char="-"/>
            </a:pPr>
            <a:r>
              <a:rPr lang="ru-RU" dirty="0" smtClean="0"/>
              <a:t>строить отношения в соответствии с возрастом и уровнем знаний (т.е. будет неуместно, если не имеющий детей 18-летний учитель ВШ будет настаивать на применении тех или иных принципов воспитания детей в беседе с 40-летней мамой троих детей)</a:t>
            </a:r>
          </a:p>
          <a:p>
            <a:pPr marL="342900" lvl="1" indent="-342900">
              <a:buFontTx/>
              <a:buChar char="-"/>
            </a:pPr>
            <a:r>
              <a:rPr lang="ru-RU" dirty="0" smtClean="0"/>
              <a:t>можно привлекать при построении отношений и решении вопросов верующих родственников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220</TotalTime>
  <Words>1647</Words>
  <Application>Microsoft Office PowerPoint</Application>
  <PresentationFormat>Экран (4:3)</PresentationFormat>
  <Paragraphs>192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Апекс</vt:lpstr>
      <vt:lpstr>Тематический раздел семинара ВШ:  Ученик. Как найти учеников, привлечь в воскресную школу и удержать в церкви. </vt:lpstr>
      <vt:lpstr>Основные разделы:</vt:lpstr>
      <vt:lpstr>Возможные способы привлечения детей в ВШ </vt:lpstr>
      <vt:lpstr>Лагеря (в т.ч. летние библейские школы)</vt:lpstr>
      <vt:lpstr>Музыкальная школа,  кружки при церкви, кружки в школах</vt:lpstr>
      <vt:lpstr> «Духовно-нравственные занятия» в светских школах и лагерях</vt:lpstr>
      <vt:lpstr>Объявления в газетах, на сайтах</vt:lpstr>
      <vt:lpstr>Возможные способы сохранения детей в ВШ</vt:lpstr>
      <vt:lpstr>Общение с родителями детей  </vt:lpstr>
      <vt:lpstr>Общение с детьми </vt:lpstr>
      <vt:lpstr>Общие мероприятия ВШ</vt:lpstr>
      <vt:lpstr>Интересные, насыщенные уроки </vt:lpstr>
      <vt:lpstr>Основные принципы педагогики</vt:lpstr>
      <vt:lpstr>Доступность</vt:lpstr>
      <vt:lpstr>Наглядность</vt:lpstr>
      <vt:lpstr>Взаимодействие и сотрудничество</vt:lpstr>
      <vt:lpstr>Успешность</vt:lpstr>
      <vt:lpstr>Событийность</vt:lpstr>
      <vt:lpstr>«Клубы» девочек\мальчиков\подростков</vt:lpstr>
      <vt:lpstr>«Клубы» для девочек</vt:lpstr>
      <vt:lpstr>«Клубы» для девочек</vt:lpstr>
      <vt:lpstr>«Клубы» для мальчиков</vt:lpstr>
      <vt:lpstr>«Клубы» для мальчиков</vt:lpstr>
      <vt:lpstr>«Клубы» для подростков</vt:lpstr>
      <vt:lpstr>«Клубы» для подростков</vt:lpstr>
      <vt:lpstr>Возможные подходы к адаптации старших учеников/выпускников ВШ в церкви</vt:lpstr>
      <vt:lpstr>Итоги и общие замечания: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Ученик. Как найти учеников, привлечь в воскресную школу и удержать в церкви. </dc:title>
  <dc:creator>anuta</dc:creator>
  <cp:lastModifiedBy>anuta</cp:lastModifiedBy>
  <cp:revision>25</cp:revision>
  <dcterms:created xsi:type="dcterms:W3CDTF">2013-10-26T04:12:39Z</dcterms:created>
  <dcterms:modified xsi:type="dcterms:W3CDTF">2013-12-03T22:18:54Z</dcterms:modified>
</cp:coreProperties>
</file>